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8" r:id="rId4"/>
    <p:sldId id="261" r:id="rId5"/>
    <p:sldId id="271" r:id="rId6"/>
    <p:sldId id="272" r:id="rId7"/>
    <p:sldId id="266" r:id="rId8"/>
    <p:sldId id="273" r:id="rId9"/>
    <p:sldId id="277" r:id="rId10"/>
    <p:sldId id="276" r:id="rId11"/>
    <p:sldId id="278" r:id="rId12"/>
    <p:sldId id="267" r:id="rId13"/>
    <p:sldId id="269" r:id="rId14"/>
    <p:sldId id="280" r:id="rId15"/>
    <p:sldId id="275" r:id="rId16"/>
    <p:sldId id="284" r:id="rId17"/>
    <p:sldId id="28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6327"/>
  </p:normalViewPr>
  <p:slideViewPr>
    <p:cSldViewPr snapToGrid="0">
      <p:cViewPr varScale="1">
        <p:scale>
          <a:sx n="110" d="100"/>
          <a:sy n="110" d="100"/>
        </p:scale>
        <p:origin x="1938" y="114"/>
      </p:cViewPr>
      <p:guideLst/>
    </p:cSldViewPr>
  </p:slideViewPr>
  <p:outlineViewPr>
    <p:cViewPr>
      <p:scale>
        <a:sx n="33" d="100"/>
        <a:sy n="33" d="100"/>
      </p:scale>
      <p:origin x="0" y="-308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A89DA-9A49-4F40-B292-53C92AFE2FF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A8CC6DE-4F06-421E-BBD7-16713BE894E2}">
      <dgm:prSet/>
      <dgm:spPr/>
      <dgm:t>
        <a:bodyPr/>
        <a:lstStyle/>
        <a:p>
          <a:r>
            <a:rPr lang="en-US" b="0" i="0"/>
            <a:t>Sex reassignment surgery refers to procedures that help people transition to their self-identified gender. Today, many people prefer to use the terms gender affirmation or confirmation surgery.</a:t>
          </a:r>
          <a:endParaRPr lang="en-US"/>
        </a:p>
      </dgm:t>
    </dgm:pt>
    <dgm:pt modelId="{E538F7E5-EB7F-40A3-810C-4832854D1699}" type="parTrans" cxnId="{B37637E9-8CC9-4BF5-A625-4E92E483E071}">
      <dgm:prSet/>
      <dgm:spPr/>
      <dgm:t>
        <a:bodyPr/>
        <a:lstStyle/>
        <a:p>
          <a:endParaRPr lang="en-US"/>
        </a:p>
      </dgm:t>
    </dgm:pt>
    <dgm:pt modelId="{EFA6561A-2BDA-48CF-9A42-38A17E07CCCF}" type="sibTrans" cxnId="{B37637E9-8CC9-4BF5-A625-4E92E483E071}">
      <dgm:prSet/>
      <dgm:spPr/>
      <dgm:t>
        <a:bodyPr/>
        <a:lstStyle/>
        <a:p>
          <a:endParaRPr lang="en-US"/>
        </a:p>
      </dgm:t>
    </dgm:pt>
    <dgm:pt modelId="{F476CACE-3C46-485B-AC69-6856FD839E8B}">
      <dgm:prSet/>
      <dgm:spPr/>
      <dgm:t>
        <a:bodyPr/>
        <a:lstStyle/>
        <a:p>
          <a:r>
            <a:rPr lang="en-US" b="0" i="0"/>
            <a:t>People may have surgery so that their physical body matches their gender identity. People who choose gender affirmation surgery do so because they experience gender dysphoria. Gender dysphoria is the distress that occurs when your sex assigned at birth does not match your gender identity.</a:t>
          </a:r>
          <a:endParaRPr lang="en-US"/>
        </a:p>
      </dgm:t>
    </dgm:pt>
    <dgm:pt modelId="{CD662241-7B5F-46E6-A9E9-AE71C74C3D9A}" type="parTrans" cxnId="{C7CCDDF5-3A59-4397-94D3-FD1C78D0DF0E}">
      <dgm:prSet/>
      <dgm:spPr/>
      <dgm:t>
        <a:bodyPr/>
        <a:lstStyle/>
        <a:p>
          <a:endParaRPr lang="en-US"/>
        </a:p>
      </dgm:t>
    </dgm:pt>
    <dgm:pt modelId="{ABA668AD-6886-425D-8556-0AA140923F63}" type="sibTrans" cxnId="{C7CCDDF5-3A59-4397-94D3-FD1C78D0DF0E}">
      <dgm:prSet/>
      <dgm:spPr/>
      <dgm:t>
        <a:bodyPr/>
        <a:lstStyle/>
        <a:p>
          <a:endParaRPr lang="en-US"/>
        </a:p>
      </dgm:t>
    </dgm:pt>
    <dgm:pt modelId="{94FCF1CE-7D61-384E-92A1-6499C6197355}" type="pres">
      <dgm:prSet presAssocID="{0E7A89DA-9A49-4F40-B292-53C92AFE2FF6}" presName="hierChild1" presStyleCnt="0">
        <dgm:presLayoutVars>
          <dgm:chPref val="1"/>
          <dgm:dir/>
          <dgm:animOne val="branch"/>
          <dgm:animLvl val="lvl"/>
          <dgm:resizeHandles/>
        </dgm:presLayoutVars>
      </dgm:prSet>
      <dgm:spPr/>
    </dgm:pt>
    <dgm:pt modelId="{810FABB9-5504-E645-9E90-9F34E26B260B}" type="pres">
      <dgm:prSet presAssocID="{FA8CC6DE-4F06-421E-BBD7-16713BE894E2}" presName="hierRoot1" presStyleCnt="0"/>
      <dgm:spPr/>
    </dgm:pt>
    <dgm:pt modelId="{A35BF5DC-C831-AF4F-8198-B1B911410F98}" type="pres">
      <dgm:prSet presAssocID="{FA8CC6DE-4F06-421E-BBD7-16713BE894E2}" presName="composite" presStyleCnt="0"/>
      <dgm:spPr/>
    </dgm:pt>
    <dgm:pt modelId="{8E3225F7-A5A3-E146-A2D0-5125E7792D39}" type="pres">
      <dgm:prSet presAssocID="{FA8CC6DE-4F06-421E-BBD7-16713BE894E2}" presName="background" presStyleLbl="node0" presStyleIdx="0" presStyleCnt="2"/>
      <dgm:spPr/>
    </dgm:pt>
    <dgm:pt modelId="{5EDD29EA-23BB-AB49-92E5-F9990194DD99}" type="pres">
      <dgm:prSet presAssocID="{FA8CC6DE-4F06-421E-BBD7-16713BE894E2}" presName="text" presStyleLbl="fgAcc0" presStyleIdx="0" presStyleCnt="2">
        <dgm:presLayoutVars>
          <dgm:chPref val="3"/>
        </dgm:presLayoutVars>
      </dgm:prSet>
      <dgm:spPr/>
    </dgm:pt>
    <dgm:pt modelId="{685C855F-E8FF-1A43-8EAD-D5CC7E9E3DAC}" type="pres">
      <dgm:prSet presAssocID="{FA8CC6DE-4F06-421E-BBD7-16713BE894E2}" presName="hierChild2" presStyleCnt="0"/>
      <dgm:spPr/>
    </dgm:pt>
    <dgm:pt modelId="{1DD1B3AC-DAA0-7D4B-A971-2508C121FD4A}" type="pres">
      <dgm:prSet presAssocID="{F476CACE-3C46-485B-AC69-6856FD839E8B}" presName="hierRoot1" presStyleCnt="0"/>
      <dgm:spPr/>
    </dgm:pt>
    <dgm:pt modelId="{7FDA5D11-D07D-9249-9E5F-B70937F5249B}" type="pres">
      <dgm:prSet presAssocID="{F476CACE-3C46-485B-AC69-6856FD839E8B}" presName="composite" presStyleCnt="0"/>
      <dgm:spPr/>
    </dgm:pt>
    <dgm:pt modelId="{56D2D4FE-C87C-954C-BDFF-4180269EEF8F}" type="pres">
      <dgm:prSet presAssocID="{F476CACE-3C46-485B-AC69-6856FD839E8B}" presName="background" presStyleLbl="node0" presStyleIdx="1" presStyleCnt="2"/>
      <dgm:spPr/>
    </dgm:pt>
    <dgm:pt modelId="{8A583CD4-2E14-8A4A-A0E0-C3E872FCB1B4}" type="pres">
      <dgm:prSet presAssocID="{F476CACE-3C46-485B-AC69-6856FD839E8B}" presName="text" presStyleLbl="fgAcc0" presStyleIdx="1" presStyleCnt="2">
        <dgm:presLayoutVars>
          <dgm:chPref val="3"/>
        </dgm:presLayoutVars>
      </dgm:prSet>
      <dgm:spPr/>
    </dgm:pt>
    <dgm:pt modelId="{040520E1-48E9-8E46-952A-5C9E5B6E94F0}" type="pres">
      <dgm:prSet presAssocID="{F476CACE-3C46-485B-AC69-6856FD839E8B}" presName="hierChild2" presStyleCnt="0"/>
      <dgm:spPr/>
    </dgm:pt>
  </dgm:ptLst>
  <dgm:cxnLst>
    <dgm:cxn modelId="{A7425724-7BEB-6F42-82F4-C2D1F343891A}" type="presOf" srcId="{F476CACE-3C46-485B-AC69-6856FD839E8B}" destId="{8A583CD4-2E14-8A4A-A0E0-C3E872FCB1B4}" srcOrd="0" destOrd="0" presId="urn:microsoft.com/office/officeart/2005/8/layout/hierarchy1"/>
    <dgm:cxn modelId="{17A0806D-4C3C-694F-A980-45B05B3F29AD}" type="presOf" srcId="{FA8CC6DE-4F06-421E-BBD7-16713BE894E2}" destId="{5EDD29EA-23BB-AB49-92E5-F9990194DD99}" srcOrd="0" destOrd="0" presId="urn:microsoft.com/office/officeart/2005/8/layout/hierarchy1"/>
    <dgm:cxn modelId="{40266A9D-63D1-9D4F-B206-07C5E8A9176A}" type="presOf" srcId="{0E7A89DA-9A49-4F40-B292-53C92AFE2FF6}" destId="{94FCF1CE-7D61-384E-92A1-6499C6197355}" srcOrd="0" destOrd="0" presId="urn:microsoft.com/office/officeart/2005/8/layout/hierarchy1"/>
    <dgm:cxn modelId="{B37637E9-8CC9-4BF5-A625-4E92E483E071}" srcId="{0E7A89DA-9A49-4F40-B292-53C92AFE2FF6}" destId="{FA8CC6DE-4F06-421E-BBD7-16713BE894E2}" srcOrd="0" destOrd="0" parTransId="{E538F7E5-EB7F-40A3-810C-4832854D1699}" sibTransId="{EFA6561A-2BDA-48CF-9A42-38A17E07CCCF}"/>
    <dgm:cxn modelId="{C7CCDDF5-3A59-4397-94D3-FD1C78D0DF0E}" srcId="{0E7A89DA-9A49-4F40-B292-53C92AFE2FF6}" destId="{F476CACE-3C46-485B-AC69-6856FD839E8B}" srcOrd="1" destOrd="0" parTransId="{CD662241-7B5F-46E6-A9E9-AE71C74C3D9A}" sibTransId="{ABA668AD-6886-425D-8556-0AA140923F63}"/>
    <dgm:cxn modelId="{0E2F0488-AA6B-6046-BE1B-165BFD4B6870}" type="presParOf" srcId="{94FCF1CE-7D61-384E-92A1-6499C6197355}" destId="{810FABB9-5504-E645-9E90-9F34E26B260B}" srcOrd="0" destOrd="0" presId="urn:microsoft.com/office/officeart/2005/8/layout/hierarchy1"/>
    <dgm:cxn modelId="{C900A436-7E1D-404E-B63B-38054D4D2531}" type="presParOf" srcId="{810FABB9-5504-E645-9E90-9F34E26B260B}" destId="{A35BF5DC-C831-AF4F-8198-B1B911410F98}" srcOrd="0" destOrd="0" presId="urn:microsoft.com/office/officeart/2005/8/layout/hierarchy1"/>
    <dgm:cxn modelId="{8B7DD84B-B4E9-8441-A5E6-2D651145FFAD}" type="presParOf" srcId="{A35BF5DC-C831-AF4F-8198-B1B911410F98}" destId="{8E3225F7-A5A3-E146-A2D0-5125E7792D39}" srcOrd="0" destOrd="0" presId="urn:microsoft.com/office/officeart/2005/8/layout/hierarchy1"/>
    <dgm:cxn modelId="{AE89BDA3-7E97-824E-8081-6155FDDDA3B2}" type="presParOf" srcId="{A35BF5DC-C831-AF4F-8198-B1B911410F98}" destId="{5EDD29EA-23BB-AB49-92E5-F9990194DD99}" srcOrd="1" destOrd="0" presId="urn:microsoft.com/office/officeart/2005/8/layout/hierarchy1"/>
    <dgm:cxn modelId="{0C373B58-75AB-6246-8BDA-F36AAE73A4B6}" type="presParOf" srcId="{810FABB9-5504-E645-9E90-9F34E26B260B}" destId="{685C855F-E8FF-1A43-8EAD-D5CC7E9E3DAC}" srcOrd="1" destOrd="0" presId="urn:microsoft.com/office/officeart/2005/8/layout/hierarchy1"/>
    <dgm:cxn modelId="{8D87014E-F33E-374A-B49B-F4907796D3DC}" type="presParOf" srcId="{94FCF1CE-7D61-384E-92A1-6499C6197355}" destId="{1DD1B3AC-DAA0-7D4B-A971-2508C121FD4A}" srcOrd="1" destOrd="0" presId="urn:microsoft.com/office/officeart/2005/8/layout/hierarchy1"/>
    <dgm:cxn modelId="{9B1155DB-C5C7-9F4B-B0B6-7F1F23BF0D96}" type="presParOf" srcId="{1DD1B3AC-DAA0-7D4B-A971-2508C121FD4A}" destId="{7FDA5D11-D07D-9249-9E5F-B70937F5249B}" srcOrd="0" destOrd="0" presId="urn:microsoft.com/office/officeart/2005/8/layout/hierarchy1"/>
    <dgm:cxn modelId="{6DB7E160-309A-8B4F-A3E8-0523FC0B5B93}" type="presParOf" srcId="{7FDA5D11-D07D-9249-9E5F-B70937F5249B}" destId="{56D2D4FE-C87C-954C-BDFF-4180269EEF8F}" srcOrd="0" destOrd="0" presId="urn:microsoft.com/office/officeart/2005/8/layout/hierarchy1"/>
    <dgm:cxn modelId="{7A2ECCD6-6976-FC49-AFA7-DD4EE734183F}" type="presParOf" srcId="{7FDA5D11-D07D-9249-9E5F-B70937F5249B}" destId="{8A583CD4-2E14-8A4A-A0E0-C3E872FCB1B4}" srcOrd="1" destOrd="0" presId="urn:microsoft.com/office/officeart/2005/8/layout/hierarchy1"/>
    <dgm:cxn modelId="{65303B02-0029-5949-AD3C-D31BEEB8167F}" type="presParOf" srcId="{1DD1B3AC-DAA0-7D4B-A971-2508C121FD4A}" destId="{040520E1-48E9-8E46-952A-5C9E5B6E94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225F7-A5A3-E146-A2D0-5125E7792D39}">
      <dsp:nvSpPr>
        <dsp:cNvPr id="0" name=""/>
        <dsp:cNvSpPr/>
      </dsp:nvSpPr>
      <dsp:spPr>
        <a:xfrm>
          <a:off x="1266" y="153359"/>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D29EA-23BB-AB49-92E5-F9990194DD99}">
      <dsp:nvSpPr>
        <dsp:cNvPr id="0" name=""/>
        <dsp:cNvSpPr/>
      </dsp:nvSpPr>
      <dsp:spPr>
        <a:xfrm>
          <a:off x="495357" y="622745"/>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Sex reassignment surgery refers to procedures that help people transition to their self-identified gender. Today, many people prefer to use the terms gender affirmation or confirmation surgery.</a:t>
          </a:r>
          <a:endParaRPr lang="en-US" sz="2000" kern="1200"/>
        </a:p>
      </dsp:txBody>
      <dsp:txXfrm>
        <a:off x="578061" y="705449"/>
        <a:ext cx="4281408" cy="2658320"/>
      </dsp:txXfrm>
    </dsp:sp>
    <dsp:sp modelId="{56D2D4FE-C87C-954C-BDFF-4180269EEF8F}">
      <dsp:nvSpPr>
        <dsp:cNvPr id="0" name=""/>
        <dsp:cNvSpPr/>
      </dsp:nvSpPr>
      <dsp:spPr>
        <a:xfrm>
          <a:off x="5436265" y="153359"/>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83CD4-2E14-8A4A-A0E0-C3E872FCB1B4}">
      <dsp:nvSpPr>
        <dsp:cNvPr id="0" name=""/>
        <dsp:cNvSpPr/>
      </dsp:nvSpPr>
      <dsp:spPr>
        <a:xfrm>
          <a:off x="5930356" y="622745"/>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People may have surgery so that their physical body matches their gender identity. People who choose gender affirmation surgery do so because they experience gender dysphoria. Gender dysphoria is the distress that occurs when your sex assigned at birth does not match your gender identity.</a:t>
          </a:r>
          <a:endParaRPr lang="en-US" sz="2000" kern="1200"/>
        </a:p>
      </dsp:txBody>
      <dsp:txXfrm>
        <a:off x="6013060" y="705449"/>
        <a:ext cx="4281408" cy="2658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285B-F58A-A04D-85C8-A93C6133BFDA}"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EEDC0-044B-DF4B-B03B-64D7379556AC}" type="slidenum">
              <a:rPr lang="en-US" smtClean="0"/>
              <a:t>‹#›</a:t>
            </a:fld>
            <a:endParaRPr lang="en-US"/>
          </a:p>
        </p:txBody>
      </p:sp>
    </p:spTree>
    <p:extLst>
      <p:ext uri="{BB962C8B-B14F-4D97-AF65-F5344CB8AC3E}">
        <p14:creationId xmlns:p14="http://schemas.microsoft.com/office/powerpoint/2010/main" val="132379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a:t>
            </a:fld>
            <a:endParaRPr lang="en-US"/>
          </a:p>
        </p:txBody>
      </p:sp>
    </p:spTree>
    <p:extLst>
      <p:ext uri="{BB962C8B-B14F-4D97-AF65-F5344CB8AC3E}">
        <p14:creationId xmlns:p14="http://schemas.microsoft.com/office/powerpoint/2010/main" val="108416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Ethics, Moral Issues, Patient Privacy etc., are also all in the Core Curriculum and would be covered.</a:t>
            </a:r>
          </a:p>
        </p:txBody>
      </p:sp>
      <p:sp>
        <p:nvSpPr>
          <p:cNvPr id="4" name="Slide Number Placeholder 3"/>
          <p:cNvSpPr>
            <a:spLocks noGrp="1"/>
          </p:cNvSpPr>
          <p:nvPr>
            <p:ph type="sldNum" sz="quarter" idx="5"/>
          </p:nvPr>
        </p:nvSpPr>
        <p:spPr/>
        <p:txBody>
          <a:bodyPr/>
          <a:lstStyle/>
          <a:p>
            <a:fld id="{44AEEDC0-044B-DF4B-B03B-64D7379556AC}" type="slidenum">
              <a:rPr lang="en-US" smtClean="0"/>
              <a:t>10</a:t>
            </a:fld>
            <a:endParaRPr lang="en-US"/>
          </a:p>
        </p:txBody>
      </p:sp>
    </p:spTree>
    <p:extLst>
      <p:ext uri="{BB962C8B-B14F-4D97-AF65-F5344CB8AC3E}">
        <p14:creationId xmlns:p14="http://schemas.microsoft.com/office/powerpoint/2010/main" val="182959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surgical technologist with therapeutic communication is minimal in most clinical settings.  However, reviewing effective communication basics along with learning more about effective communication with a transgender patient is vital to ensure optimal surgical care.  A very basic question to the patient  for the entire team is How would you like us to address you.  This is not a question for trans patients only.  </a:t>
            </a:r>
          </a:p>
          <a:p>
            <a:r>
              <a:rPr lang="en-US" b="0" i="0" u="none" strike="noStrike" dirty="0">
                <a:solidFill>
                  <a:srgbClr val="000000"/>
                </a:solidFill>
                <a:effectLst/>
                <a:latin typeface="Times New Roman" panose="02020603050405020304" pitchFamily="18" charset="0"/>
              </a:rPr>
              <a:t>Patient rights are a subset of human rights</a:t>
            </a:r>
            <a:endParaRPr lang="en-US" dirty="0"/>
          </a:p>
        </p:txBody>
      </p:sp>
      <p:sp>
        <p:nvSpPr>
          <p:cNvPr id="4" name="Slide Number Placeholder 3"/>
          <p:cNvSpPr>
            <a:spLocks noGrp="1"/>
          </p:cNvSpPr>
          <p:nvPr>
            <p:ph type="sldNum" sz="quarter" idx="5"/>
          </p:nvPr>
        </p:nvSpPr>
        <p:spPr/>
        <p:txBody>
          <a:bodyPr/>
          <a:lstStyle/>
          <a:p>
            <a:fld id="{44AEEDC0-044B-DF4B-B03B-64D7379556AC}" type="slidenum">
              <a:rPr lang="en-US" smtClean="0"/>
              <a:t>11</a:t>
            </a:fld>
            <a:endParaRPr lang="en-US"/>
          </a:p>
        </p:txBody>
      </p:sp>
    </p:spTree>
    <p:extLst>
      <p:ext uri="{BB962C8B-B14F-4D97-AF65-F5344CB8AC3E}">
        <p14:creationId xmlns:p14="http://schemas.microsoft.com/office/powerpoint/2010/main" val="69000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12</a:t>
            </a:fld>
            <a:endParaRPr lang="en-US"/>
          </a:p>
        </p:txBody>
      </p:sp>
    </p:spTree>
    <p:extLst>
      <p:ext uri="{BB962C8B-B14F-4D97-AF65-F5344CB8AC3E}">
        <p14:creationId xmlns:p14="http://schemas.microsoft.com/office/powerpoint/2010/main" val="76416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13</a:t>
            </a:fld>
            <a:endParaRPr lang="en-US"/>
          </a:p>
        </p:txBody>
      </p:sp>
    </p:spTree>
    <p:extLst>
      <p:ext uri="{BB962C8B-B14F-4D97-AF65-F5344CB8AC3E}">
        <p14:creationId xmlns:p14="http://schemas.microsoft.com/office/powerpoint/2010/main" val="341403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14</a:t>
            </a:fld>
            <a:endParaRPr lang="en-US"/>
          </a:p>
        </p:txBody>
      </p:sp>
    </p:spTree>
    <p:extLst>
      <p:ext uri="{BB962C8B-B14F-4D97-AF65-F5344CB8AC3E}">
        <p14:creationId xmlns:p14="http://schemas.microsoft.com/office/powerpoint/2010/main" val="2399105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lecture, talk about being proactive for accommodations or omissions from certain treatments.  The ability to accommodate a request to refuse to perform or participate in certain medical procedures can sometimes depend on the size of the healthcare facility.  </a:t>
            </a:r>
          </a:p>
        </p:txBody>
      </p:sp>
      <p:sp>
        <p:nvSpPr>
          <p:cNvPr id="4" name="Slide Number Placeholder 3"/>
          <p:cNvSpPr>
            <a:spLocks noGrp="1"/>
          </p:cNvSpPr>
          <p:nvPr>
            <p:ph type="sldNum" sz="quarter" idx="5"/>
          </p:nvPr>
        </p:nvSpPr>
        <p:spPr/>
        <p:txBody>
          <a:bodyPr/>
          <a:lstStyle/>
          <a:p>
            <a:fld id="{44AEEDC0-044B-DF4B-B03B-64D7379556AC}" type="slidenum">
              <a:rPr lang="en-US" smtClean="0"/>
              <a:t>15</a:t>
            </a:fld>
            <a:endParaRPr lang="en-US"/>
          </a:p>
        </p:txBody>
      </p:sp>
    </p:spTree>
    <p:extLst>
      <p:ext uri="{BB962C8B-B14F-4D97-AF65-F5344CB8AC3E}">
        <p14:creationId xmlns:p14="http://schemas.microsoft.com/office/powerpoint/2010/main" val="270294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16</a:t>
            </a:fld>
            <a:endParaRPr lang="en-US"/>
          </a:p>
        </p:txBody>
      </p:sp>
    </p:spTree>
    <p:extLst>
      <p:ext uri="{BB962C8B-B14F-4D97-AF65-F5344CB8AC3E}">
        <p14:creationId xmlns:p14="http://schemas.microsoft.com/office/powerpoint/2010/main" val="353454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17</a:t>
            </a:fld>
            <a:endParaRPr lang="en-US"/>
          </a:p>
        </p:txBody>
      </p:sp>
    </p:spTree>
    <p:extLst>
      <p:ext uri="{BB962C8B-B14F-4D97-AF65-F5344CB8AC3E}">
        <p14:creationId xmlns:p14="http://schemas.microsoft.com/office/powerpoint/2010/main" val="342749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18</a:t>
            </a:fld>
            <a:endParaRPr lang="en-US"/>
          </a:p>
        </p:txBody>
      </p:sp>
    </p:spTree>
    <p:extLst>
      <p:ext uri="{BB962C8B-B14F-4D97-AF65-F5344CB8AC3E}">
        <p14:creationId xmlns:p14="http://schemas.microsoft.com/office/powerpoint/2010/main" val="325850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2</a:t>
            </a:fld>
            <a:endParaRPr lang="en-US"/>
          </a:p>
        </p:txBody>
      </p:sp>
    </p:spTree>
    <p:extLst>
      <p:ext uri="{BB962C8B-B14F-4D97-AF65-F5344CB8AC3E}">
        <p14:creationId xmlns:p14="http://schemas.microsoft.com/office/powerpoint/2010/main" val="370368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EEDC0-044B-DF4B-B03B-64D7379556AC}" type="slidenum">
              <a:rPr lang="en-US" smtClean="0"/>
              <a:t>3</a:t>
            </a:fld>
            <a:endParaRPr lang="en-US"/>
          </a:p>
        </p:txBody>
      </p:sp>
    </p:spTree>
    <p:extLst>
      <p:ext uri="{BB962C8B-B14F-4D97-AF65-F5344CB8AC3E}">
        <p14:creationId xmlns:p14="http://schemas.microsoft.com/office/powerpoint/2010/main" val="39572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Georgia" panose="02040502050405020303" pitchFamily="18" charset="0"/>
              </a:rPr>
              <a:t>"When the patients come in to see us, they have been totally evaluated emotionally, psychologically, physically, where they go through intense evaluation to make sure that this is what they really want. They’ve seen their surgeon multiple times. They are given hormone therapy to start the gender reassignment even before they have surgery — estrogen or testosterone. "And they are actually some of the happiest people we deal with. They come in pretty upbeat because they're finally getting something they’ve wanted, for a lot of these people, their whole life, because they’ve had gender dysphoria from as far back as they can remember</a:t>
            </a:r>
            <a:endParaRPr lang="en-US" dirty="0"/>
          </a:p>
        </p:txBody>
      </p:sp>
      <p:sp>
        <p:nvSpPr>
          <p:cNvPr id="4" name="Slide Number Placeholder 3"/>
          <p:cNvSpPr>
            <a:spLocks noGrp="1"/>
          </p:cNvSpPr>
          <p:nvPr>
            <p:ph type="sldNum" sz="quarter" idx="5"/>
          </p:nvPr>
        </p:nvSpPr>
        <p:spPr/>
        <p:txBody>
          <a:bodyPr/>
          <a:lstStyle/>
          <a:p>
            <a:fld id="{44AEEDC0-044B-DF4B-B03B-64D7379556AC}" type="slidenum">
              <a:rPr lang="en-US" smtClean="0"/>
              <a:t>4</a:t>
            </a:fld>
            <a:endParaRPr lang="en-US"/>
          </a:p>
        </p:txBody>
      </p:sp>
    </p:spTree>
    <p:extLst>
      <p:ext uri="{BB962C8B-B14F-4D97-AF65-F5344CB8AC3E}">
        <p14:creationId xmlns:p14="http://schemas.microsoft.com/office/powerpoint/2010/main" val="334387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5</a:t>
            </a:fld>
            <a:endParaRPr lang="en-US"/>
          </a:p>
        </p:txBody>
      </p:sp>
    </p:spTree>
    <p:extLst>
      <p:ext uri="{BB962C8B-B14F-4D97-AF65-F5344CB8AC3E}">
        <p14:creationId xmlns:p14="http://schemas.microsoft.com/office/powerpoint/2010/main" val="276476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6</a:t>
            </a:fld>
            <a:endParaRPr lang="en-US"/>
          </a:p>
        </p:txBody>
      </p:sp>
    </p:spTree>
    <p:extLst>
      <p:ext uri="{BB962C8B-B14F-4D97-AF65-F5344CB8AC3E}">
        <p14:creationId xmlns:p14="http://schemas.microsoft.com/office/powerpoint/2010/main" val="58238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EEDC0-044B-DF4B-B03B-64D7379556AC}" type="slidenum">
              <a:rPr lang="en-US" smtClean="0"/>
              <a:t>7</a:t>
            </a:fld>
            <a:endParaRPr lang="en-US"/>
          </a:p>
        </p:txBody>
      </p:sp>
    </p:spTree>
    <p:extLst>
      <p:ext uri="{BB962C8B-B14F-4D97-AF65-F5344CB8AC3E}">
        <p14:creationId xmlns:p14="http://schemas.microsoft.com/office/powerpoint/2010/main" val="49290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this impact our work as a surgical technologist or as surgical technology faculty? Introduce Joella for her words and answering a few of my questions.</a:t>
            </a:r>
          </a:p>
        </p:txBody>
      </p:sp>
      <p:sp>
        <p:nvSpPr>
          <p:cNvPr id="4" name="Slide Number Placeholder 3"/>
          <p:cNvSpPr>
            <a:spLocks noGrp="1"/>
          </p:cNvSpPr>
          <p:nvPr>
            <p:ph type="sldNum" sz="quarter" idx="5"/>
          </p:nvPr>
        </p:nvSpPr>
        <p:spPr/>
        <p:txBody>
          <a:bodyPr/>
          <a:lstStyle/>
          <a:p>
            <a:fld id="{44AEEDC0-044B-DF4B-B03B-64D7379556AC}" type="slidenum">
              <a:rPr lang="en-US" smtClean="0"/>
              <a:t>8</a:t>
            </a:fld>
            <a:endParaRPr lang="en-US"/>
          </a:p>
        </p:txBody>
      </p:sp>
    </p:spTree>
    <p:extLst>
      <p:ext uri="{BB962C8B-B14F-4D97-AF65-F5344CB8AC3E}">
        <p14:creationId xmlns:p14="http://schemas.microsoft.com/office/powerpoint/2010/main" val="155484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Procedures specific to gender confirming surgery are already procedures in the Core Curriculum.  </a:t>
            </a:r>
          </a:p>
          <a:p>
            <a:pPr marL="0" indent="0">
              <a:buNone/>
            </a:pPr>
            <a:r>
              <a:rPr lang="en-US" dirty="0"/>
              <a:t>Presentation of the procedures is the same</a:t>
            </a:r>
          </a:p>
          <a:p>
            <a:endParaRPr lang="en-US" dirty="0"/>
          </a:p>
        </p:txBody>
      </p:sp>
      <p:sp>
        <p:nvSpPr>
          <p:cNvPr id="4" name="Slide Number Placeholder 3"/>
          <p:cNvSpPr>
            <a:spLocks noGrp="1"/>
          </p:cNvSpPr>
          <p:nvPr>
            <p:ph type="sldNum" sz="quarter" idx="5"/>
          </p:nvPr>
        </p:nvSpPr>
        <p:spPr/>
        <p:txBody>
          <a:bodyPr/>
          <a:lstStyle/>
          <a:p>
            <a:fld id="{44AEEDC0-044B-DF4B-B03B-64D7379556AC}" type="slidenum">
              <a:rPr lang="en-US" smtClean="0"/>
              <a:t>9</a:t>
            </a:fld>
            <a:endParaRPr lang="en-US"/>
          </a:p>
        </p:txBody>
      </p:sp>
    </p:spTree>
    <p:extLst>
      <p:ext uri="{BB962C8B-B14F-4D97-AF65-F5344CB8AC3E}">
        <p14:creationId xmlns:p14="http://schemas.microsoft.com/office/powerpoint/2010/main" val="184463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9B6-F3E5-F14E-E414-EECC0DE79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5A4E6-0C8A-73B4-5E96-808CD4B6D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9E0C1D-0B7D-B682-FCC4-6DC48955DDF5}"/>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CD4D8DAC-923D-EF19-1AE4-EDF8F8F13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25681-F98D-B221-A76C-A6E2E7E52392}"/>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107730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0CEB-176C-57A5-F173-2FBFE90EF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8647DC-EC9D-4ABC-6D8A-A6335B51A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3C60D-8267-3771-AC05-AE74671349A4}"/>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3A29E956-ACE8-AC78-965D-3FDA2D148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988B5-2975-DDAC-79AE-0AD384656BB8}"/>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221405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42620-3B96-DF04-1A76-F1BF5877F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2220B2-DA82-CC6C-A47A-1E33ACFDF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6E24E-B0EE-A1FC-56BD-899F1AAF9605}"/>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B59FA6EF-80FE-CB0F-D3E1-7FF06000D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4CF02-BCD5-F7CE-61E4-7419F290D729}"/>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54378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10A-55DF-6AE8-6315-C9BCCC232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A6352-8A85-2CC8-0E9B-F9D03081C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05EF8-FD2B-97AE-F0F6-B7C437D5A088}"/>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07623877-6A6B-83EC-4508-066971692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ACE9A-9FB5-2CC0-E521-26C6AEA683FA}"/>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12416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8057-545F-A558-CDFC-2CE0D3FEF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CEDFBB-E413-A0CB-E11E-AD0B7B4B4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78887-4258-6AAC-386F-FE0563C4D12A}"/>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710388B4-3FD7-4ED4-1F41-F5224A73A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898BB-F568-94BD-3774-56D10B038BD3}"/>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339699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45E4-A0A9-3D5D-252C-D1B996304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90FD0-DA1D-5A19-967C-6675DD0C6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4F789-EF4D-ABE7-C465-3227E118C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80CA3-6303-40FE-7873-7E7A3CC2F8C3}"/>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6" name="Footer Placeholder 5">
            <a:extLst>
              <a:ext uri="{FF2B5EF4-FFF2-40B4-BE49-F238E27FC236}">
                <a16:creationId xmlns:a16="http://schemas.microsoft.com/office/drawing/2014/main" id="{CFC83F6D-5AD1-5B27-6014-F60806A19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2E6E6-7483-E1C3-114A-DDF2482044A8}"/>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227652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FEFE-AB16-ED84-E173-E702D7E58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872A3-5648-8A80-27C6-60AA04932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72C95-B819-0E2E-7153-FF451BF5E1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1B23C0-470A-1578-5743-CD4DEFD93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04770-0D8A-A9B0-4D38-CD40076AD6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666ECF-2D1A-A3A1-183E-56263C628B53}"/>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8" name="Footer Placeholder 7">
            <a:extLst>
              <a:ext uri="{FF2B5EF4-FFF2-40B4-BE49-F238E27FC236}">
                <a16:creationId xmlns:a16="http://schemas.microsoft.com/office/drawing/2014/main" id="{33932CFB-C25E-6C22-E73D-6193588A3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867511-AA4E-7D07-5434-66AC68D77FCD}"/>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169779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BFEA-04CE-3EBF-CF69-EAF1A41F04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8AFD0-2385-10A4-12CB-3A275C19AEBB}"/>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4" name="Footer Placeholder 3">
            <a:extLst>
              <a:ext uri="{FF2B5EF4-FFF2-40B4-BE49-F238E27FC236}">
                <a16:creationId xmlns:a16="http://schemas.microsoft.com/office/drawing/2014/main" id="{3EC08641-0581-FD88-B2DA-9F59C1FC9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68ED6-0270-DBF8-D2FB-9DEFC7625DF7}"/>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13633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C1830-860D-F5F9-228E-1EC4AE5759F1}"/>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3" name="Footer Placeholder 2">
            <a:extLst>
              <a:ext uri="{FF2B5EF4-FFF2-40B4-BE49-F238E27FC236}">
                <a16:creationId xmlns:a16="http://schemas.microsoft.com/office/drawing/2014/main" id="{1DDD4208-03D4-BCDF-1B27-D90134D3A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E5AE01-17E8-A2D9-6450-7F8D557B608B}"/>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354534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BA8-17DF-0525-FFB5-40E4A8351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E7059D-70A6-75B6-6155-63DC54283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EC5197-AE8D-6C28-B986-1CAE32E6D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1B715-B1FB-8113-3E82-0704321E7E05}"/>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6" name="Footer Placeholder 5">
            <a:extLst>
              <a:ext uri="{FF2B5EF4-FFF2-40B4-BE49-F238E27FC236}">
                <a16:creationId xmlns:a16="http://schemas.microsoft.com/office/drawing/2014/main" id="{7366AD73-6B06-4880-D447-347AB3594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5BD6F-6096-7FD9-6897-287FD64CE1B8}"/>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251981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0821-6A43-810D-272A-8C85E0FF4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2B056D-50BF-BDF4-E4BF-6D6919499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05119-2A77-78E3-FF96-8ECA530B5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EE328-39F0-106B-01CE-12FA48C527B9}"/>
              </a:ext>
            </a:extLst>
          </p:cNvPr>
          <p:cNvSpPr>
            <a:spLocks noGrp="1"/>
          </p:cNvSpPr>
          <p:nvPr>
            <p:ph type="dt" sz="half" idx="10"/>
          </p:nvPr>
        </p:nvSpPr>
        <p:spPr/>
        <p:txBody>
          <a:bodyPr/>
          <a:lstStyle/>
          <a:p>
            <a:fld id="{1C31C9EB-8607-3D4D-BAD0-F49CB5E88ADC}" type="datetimeFigureOut">
              <a:rPr lang="en-US" smtClean="0"/>
              <a:t>3/1/2023</a:t>
            </a:fld>
            <a:endParaRPr lang="en-US"/>
          </a:p>
        </p:txBody>
      </p:sp>
      <p:sp>
        <p:nvSpPr>
          <p:cNvPr id="6" name="Footer Placeholder 5">
            <a:extLst>
              <a:ext uri="{FF2B5EF4-FFF2-40B4-BE49-F238E27FC236}">
                <a16:creationId xmlns:a16="http://schemas.microsoft.com/office/drawing/2014/main" id="{D0967676-D277-7964-301F-D7F01796B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69262-FA18-688F-550B-98966F3EAE8C}"/>
              </a:ext>
            </a:extLst>
          </p:cNvPr>
          <p:cNvSpPr>
            <a:spLocks noGrp="1"/>
          </p:cNvSpPr>
          <p:nvPr>
            <p:ph type="sldNum" sz="quarter" idx="12"/>
          </p:nvPr>
        </p:nvSpPr>
        <p:spPr/>
        <p:txBody>
          <a:bodyPr/>
          <a:lstStyle/>
          <a:p>
            <a:fld id="{10247E8E-0AAE-1640-B6BF-29CFBF49B68B}" type="slidenum">
              <a:rPr lang="en-US" smtClean="0"/>
              <a:t>‹#›</a:t>
            </a:fld>
            <a:endParaRPr lang="en-US"/>
          </a:p>
        </p:txBody>
      </p:sp>
    </p:spTree>
    <p:extLst>
      <p:ext uri="{BB962C8B-B14F-4D97-AF65-F5344CB8AC3E}">
        <p14:creationId xmlns:p14="http://schemas.microsoft.com/office/powerpoint/2010/main" val="196712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F0513-FD97-7ACC-658B-44D541221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61464C-31CD-838C-4762-56FA83FB1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19098-1E0D-E40B-C4A4-BF51292DF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1C9EB-8607-3D4D-BAD0-F49CB5E88ADC}" type="datetimeFigureOut">
              <a:rPr lang="en-US" smtClean="0"/>
              <a:t>3/1/2023</a:t>
            </a:fld>
            <a:endParaRPr lang="en-US"/>
          </a:p>
        </p:txBody>
      </p:sp>
      <p:sp>
        <p:nvSpPr>
          <p:cNvPr id="5" name="Footer Placeholder 4">
            <a:extLst>
              <a:ext uri="{FF2B5EF4-FFF2-40B4-BE49-F238E27FC236}">
                <a16:creationId xmlns:a16="http://schemas.microsoft.com/office/drawing/2014/main" id="{B9C7C099-2012-F78C-3633-F589C5F70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D3C6B-B340-C8CE-9020-58324B49E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47E8E-0AAE-1640-B6BF-29CFBF49B68B}" type="slidenum">
              <a:rPr lang="en-US" smtClean="0"/>
              <a:t>‹#›</a:t>
            </a:fld>
            <a:endParaRPr lang="en-US"/>
          </a:p>
        </p:txBody>
      </p:sp>
    </p:spTree>
    <p:extLst>
      <p:ext uri="{BB962C8B-B14F-4D97-AF65-F5344CB8AC3E}">
        <p14:creationId xmlns:p14="http://schemas.microsoft.com/office/powerpoint/2010/main" val="3117829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ocialwork.illinois.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E87F-8E07-EEB4-3E61-33D851ED00EC}"/>
              </a:ext>
            </a:extLst>
          </p:cNvPr>
          <p:cNvSpPr>
            <a:spLocks noGrp="1"/>
          </p:cNvSpPr>
          <p:nvPr>
            <p:ph type="ctrTitle"/>
          </p:nvPr>
        </p:nvSpPr>
        <p:spPr>
          <a:xfrm>
            <a:off x="650449" y="4559523"/>
            <a:ext cx="10901471" cy="1236440"/>
          </a:xfrm>
          <a:noFill/>
        </p:spPr>
        <p:txBody>
          <a:bodyPr>
            <a:normAutofit/>
          </a:bodyPr>
          <a:lstStyle/>
          <a:p>
            <a:r>
              <a:rPr lang="en-US" sz="6600" b="1" dirty="0"/>
              <a:t>Transgender Patient Care</a:t>
            </a:r>
          </a:p>
        </p:txBody>
      </p:sp>
      <p:sp>
        <p:nvSpPr>
          <p:cNvPr id="3" name="Subtitle 2">
            <a:extLst>
              <a:ext uri="{FF2B5EF4-FFF2-40B4-BE49-F238E27FC236}">
                <a16:creationId xmlns:a16="http://schemas.microsoft.com/office/drawing/2014/main" id="{9556ED33-F260-E26E-E855-5D7F9C029026}"/>
              </a:ext>
            </a:extLst>
          </p:cNvPr>
          <p:cNvSpPr>
            <a:spLocks noGrp="1"/>
          </p:cNvSpPr>
          <p:nvPr>
            <p:ph type="subTitle" idx="1"/>
          </p:nvPr>
        </p:nvSpPr>
        <p:spPr>
          <a:xfrm>
            <a:off x="650449" y="5795963"/>
            <a:ext cx="10901471" cy="560388"/>
          </a:xfrm>
          <a:noFill/>
        </p:spPr>
        <p:txBody>
          <a:bodyPr>
            <a:normAutofit/>
          </a:bodyPr>
          <a:lstStyle/>
          <a:p>
            <a:r>
              <a:rPr lang="en-US" sz="2800"/>
              <a:t>Carolyn Ragsdale and Joella Jones</a:t>
            </a:r>
          </a:p>
        </p:txBody>
      </p:sp>
      <p:pic>
        <p:nvPicPr>
          <p:cNvPr id="5" name="Picture 4">
            <a:extLst>
              <a:ext uri="{FF2B5EF4-FFF2-40B4-BE49-F238E27FC236}">
                <a16:creationId xmlns:a16="http://schemas.microsoft.com/office/drawing/2014/main" id="{32675A0B-F5E0-305B-4DB5-CEC880D3FC37}"/>
              </a:ext>
            </a:extLst>
          </p:cNvPr>
          <p:cNvPicPr>
            <a:picLocks noChangeAspect="1"/>
          </p:cNvPicPr>
          <p:nvPr/>
        </p:nvPicPr>
        <p:blipFill rotWithShape="1">
          <a:blip r:embed="rId3"/>
          <a:srcRect t="21850" b="17412"/>
          <a:stretch/>
        </p:blipFill>
        <p:spPr>
          <a:xfrm>
            <a:off x="21" y="-240347"/>
            <a:ext cx="12191979" cy="4239482"/>
          </a:xfrm>
          <a:prstGeom prst="rect">
            <a:avLst/>
          </a:prstGeom>
        </p:spPr>
      </p:pic>
    </p:spTree>
    <p:extLst>
      <p:ext uri="{BB962C8B-B14F-4D97-AF65-F5344CB8AC3E}">
        <p14:creationId xmlns:p14="http://schemas.microsoft.com/office/powerpoint/2010/main" val="348980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8000">
              <a:schemeClr val="accent4">
                <a:lumMod val="20000"/>
                <a:lumOff val="80000"/>
              </a:schemeClr>
            </a:gs>
            <a:gs pos="5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38BD-2602-B19B-1E8C-21E4CE9953C5}"/>
              </a:ext>
            </a:extLst>
          </p:cNvPr>
          <p:cNvSpPr>
            <a:spLocks noGrp="1"/>
          </p:cNvSpPr>
          <p:nvPr>
            <p:ph type="title"/>
          </p:nvPr>
        </p:nvSpPr>
        <p:spPr/>
        <p:txBody>
          <a:bodyPr/>
          <a:lstStyle/>
          <a:p>
            <a:r>
              <a:rPr lang="en-US" dirty="0"/>
              <a:t>Ethical and Moral Issues- Included in Core Curriculum</a:t>
            </a:r>
          </a:p>
        </p:txBody>
      </p:sp>
      <p:pic>
        <p:nvPicPr>
          <p:cNvPr id="11" name="Content Placeholder 10">
            <a:extLst>
              <a:ext uri="{FF2B5EF4-FFF2-40B4-BE49-F238E27FC236}">
                <a16:creationId xmlns:a16="http://schemas.microsoft.com/office/drawing/2014/main" id="{D89E33E2-D0B8-3FD2-5142-ED7E5E3D5AA2}"/>
              </a:ext>
            </a:extLst>
          </p:cNvPr>
          <p:cNvPicPr>
            <a:picLocks noGrp="1" noChangeAspect="1"/>
          </p:cNvPicPr>
          <p:nvPr>
            <p:ph sz="half" idx="2"/>
          </p:nvPr>
        </p:nvPicPr>
        <p:blipFill>
          <a:blip r:embed="rId3"/>
          <a:stretch>
            <a:fillRect/>
          </a:stretch>
        </p:blipFill>
        <p:spPr>
          <a:xfrm>
            <a:off x="6324246" y="1825625"/>
            <a:ext cx="4877507" cy="4351338"/>
          </a:xfrm>
        </p:spPr>
      </p:pic>
      <p:pic>
        <p:nvPicPr>
          <p:cNvPr id="15" name="Content Placeholder 14">
            <a:extLst>
              <a:ext uri="{FF2B5EF4-FFF2-40B4-BE49-F238E27FC236}">
                <a16:creationId xmlns:a16="http://schemas.microsoft.com/office/drawing/2014/main" id="{89C30CD6-52BB-9BDD-C928-BF2EB6623B12}"/>
              </a:ext>
            </a:extLst>
          </p:cNvPr>
          <p:cNvPicPr>
            <a:picLocks noGrp="1" noChangeAspect="1"/>
          </p:cNvPicPr>
          <p:nvPr>
            <p:ph sz="half" idx="1"/>
          </p:nvPr>
        </p:nvPicPr>
        <p:blipFill>
          <a:blip r:embed="rId4"/>
          <a:stretch>
            <a:fillRect/>
          </a:stretch>
        </p:blipFill>
        <p:spPr>
          <a:xfrm>
            <a:off x="618353" y="1825625"/>
            <a:ext cx="5477647" cy="2919370"/>
          </a:xfrm>
        </p:spPr>
      </p:pic>
      <p:sp>
        <p:nvSpPr>
          <p:cNvPr id="18" name="TextBox 17">
            <a:extLst>
              <a:ext uri="{FF2B5EF4-FFF2-40B4-BE49-F238E27FC236}">
                <a16:creationId xmlns:a16="http://schemas.microsoft.com/office/drawing/2014/main" id="{5DBBE01A-802D-E7F5-6855-940272150EDD}"/>
              </a:ext>
            </a:extLst>
          </p:cNvPr>
          <p:cNvSpPr txBox="1"/>
          <p:nvPr/>
        </p:nvSpPr>
        <p:spPr>
          <a:xfrm>
            <a:off x="7544052" y="6156764"/>
            <a:ext cx="2996509" cy="336111"/>
          </a:xfrm>
          <a:prstGeom prst="rect">
            <a:avLst/>
          </a:prstGeom>
          <a:noFill/>
          <a:ln>
            <a:noFill/>
          </a:ln>
        </p:spPr>
        <p:txBody>
          <a:bodyPr wrap="square" rtlCol="0">
            <a:noAutofit/>
          </a:bodyPr>
          <a:lstStyle/>
          <a:p>
            <a:pPr algn="ctr">
              <a:spcAft>
                <a:spcPts val="600"/>
              </a:spcAft>
            </a:pPr>
            <a:r>
              <a:rPr lang="en-US" sz="1300" dirty="0"/>
              <a:t>Source AST Core Curriculum 7</a:t>
            </a:r>
            <a:r>
              <a:rPr lang="en-US" sz="1300" baseline="30000" dirty="0"/>
              <a:t>th</a:t>
            </a:r>
            <a:r>
              <a:rPr lang="en-US" sz="1300" dirty="0"/>
              <a:t> edition</a:t>
            </a:r>
          </a:p>
        </p:txBody>
      </p:sp>
    </p:spTree>
    <p:extLst>
      <p:ext uri="{BB962C8B-B14F-4D97-AF65-F5344CB8AC3E}">
        <p14:creationId xmlns:p14="http://schemas.microsoft.com/office/powerpoint/2010/main" val="20932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28781A0-2759-9704-F549-DBBEF3A17D56}"/>
              </a:ext>
            </a:extLst>
          </p:cNvPr>
          <p:cNvSpPr>
            <a:spLocks noGrp="1"/>
          </p:cNvSpPr>
          <p:nvPr>
            <p:ph type="title"/>
          </p:nvPr>
        </p:nvSpPr>
        <p:spPr>
          <a:xfrm>
            <a:off x="643467" y="321734"/>
            <a:ext cx="10905066" cy="1135737"/>
          </a:xfrm>
        </p:spPr>
        <p:txBody>
          <a:bodyPr>
            <a:normAutofit/>
          </a:bodyPr>
          <a:lstStyle/>
          <a:p>
            <a:r>
              <a:rPr lang="en-US" sz="3600" dirty="0">
                <a:solidFill>
                  <a:schemeClr val="accent1">
                    <a:lumMod val="60000"/>
                    <a:lumOff val="40000"/>
                  </a:schemeClr>
                </a:solidFill>
              </a:rPr>
              <a:t>Perioperative Communication </a:t>
            </a:r>
          </a:p>
        </p:txBody>
      </p:sp>
      <p:sp>
        <p:nvSpPr>
          <p:cNvPr id="6" name="Content Placeholder 5">
            <a:extLst>
              <a:ext uri="{FF2B5EF4-FFF2-40B4-BE49-F238E27FC236}">
                <a16:creationId xmlns:a16="http://schemas.microsoft.com/office/drawing/2014/main" id="{3E50937D-7811-64D4-DB6D-1BBA46D89228}"/>
              </a:ext>
            </a:extLst>
          </p:cNvPr>
          <p:cNvSpPr>
            <a:spLocks noGrp="1"/>
          </p:cNvSpPr>
          <p:nvPr>
            <p:ph idx="1"/>
          </p:nvPr>
        </p:nvSpPr>
        <p:spPr>
          <a:xfrm>
            <a:off x="643467" y="1782981"/>
            <a:ext cx="10905066" cy="4393982"/>
          </a:xfrm>
        </p:spPr>
        <p:txBody>
          <a:bodyPr>
            <a:normAutofit/>
          </a:bodyPr>
          <a:lstStyle/>
          <a:p>
            <a:r>
              <a:rPr lang="en-US" dirty="0"/>
              <a:t>Review Effective Communication and HIPAA required by the 7</a:t>
            </a:r>
            <a:r>
              <a:rPr lang="en-US" baseline="30000" dirty="0"/>
              <a:t>th</a:t>
            </a:r>
            <a:r>
              <a:rPr lang="en-US" dirty="0"/>
              <a:t> edition Core Curriculum</a:t>
            </a:r>
          </a:p>
          <a:p>
            <a:pPr lvl="1"/>
            <a:r>
              <a:rPr lang="en-US" dirty="0"/>
              <a:t>Review with students their role in communication and privacy</a:t>
            </a:r>
          </a:p>
          <a:p>
            <a:r>
              <a:rPr lang="en-US" dirty="0"/>
              <a:t>Review </a:t>
            </a:r>
            <a:r>
              <a:rPr lang="en-US" dirty="0" err="1"/>
              <a:t>Aeger</a:t>
            </a:r>
            <a:r>
              <a:rPr lang="en-US" dirty="0"/>
              <a:t> Primo. </a:t>
            </a:r>
          </a:p>
          <a:p>
            <a:pPr lvl="1"/>
            <a:r>
              <a:rPr lang="en-US" b="0" i="0" u="none" strike="noStrike" dirty="0">
                <a:effectLst/>
              </a:rPr>
              <a:t>reflects total commitment to patient safety and advocacy</a:t>
            </a:r>
            <a:endParaRPr lang="en-US" dirty="0"/>
          </a:p>
          <a:p>
            <a:r>
              <a:rPr lang="en-US" b="0" i="0" u="none" strike="noStrike" dirty="0">
                <a:effectLst/>
              </a:rPr>
              <a:t>It is important that all people have access to the same levels of healthcare. Healthcare professionals need to be aware of any implicit biases they may have and work to remove them.</a:t>
            </a:r>
          </a:p>
          <a:p>
            <a:pPr marL="0" indent="0">
              <a:buNone/>
            </a:pPr>
            <a:endParaRPr lang="en-US" sz="20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7785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a:extLst>
              <a:ext uri="{FF2B5EF4-FFF2-40B4-BE49-F238E27FC236}">
                <a16:creationId xmlns:a16="http://schemas.microsoft.com/office/drawing/2014/main" id="{6EE9C2E4-0684-0711-6362-DBAF6425AB38}"/>
              </a:ext>
            </a:extLst>
          </p:cNvPr>
          <p:cNvSpPr>
            <a:spLocks noGrp="1"/>
          </p:cNvSpPr>
          <p:nvPr>
            <p:ph type="title"/>
          </p:nvPr>
        </p:nvSpPr>
        <p:spPr>
          <a:xfrm>
            <a:off x="643467" y="321734"/>
            <a:ext cx="10905066" cy="1135737"/>
          </a:xfrm>
        </p:spPr>
        <p:txBody>
          <a:bodyPr>
            <a:normAutofit/>
          </a:bodyPr>
          <a:lstStyle/>
          <a:p>
            <a:r>
              <a:rPr lang="en-US" altLang="en-US" sz="3600" dirty="0">
                <a:solidFill>
                  <a:schemeClr val="accent1">
                    <a:lumMod val="60000"/>
                    <a:lumOff val="40000"/>
                  </a:schemeClr>
                </a:solidFill>
              </a:rPr>
              <a:t>Comfort</a:t>
            </a:r>
          </a:p>
        </p:txBody>
      </p:sp>
      <p:sp>
        <p:nvSpPr>
          <p:cNvPr id="3" name="Content Placeholder 2">
            <a:extLst>
              <a:ext uri="{FF2B5EF4-FFF2-40B4-BE49-F238E27FC236}">
                <a16:creationId xmlns:a16="http://schemas.microsoft.com/office/drawing/2014/main" id="{898CF9EA-769D-0E00-FFF8-41E6AA5374D7}"/>
              </a:ext>
            </a:extLst>
          </p:cNvPr>
          <p:cNvSpPr>
            <a:spLocks noGrp="1"/>
          </p:cNvSpPr>
          <p:nvPr>
            <p:ph idx="1"/>
          </p:nvPr>
        </p:nvSpPr>
        <p:spPr>
          <a:xfrm>
            <a:off x="643467" y="1782981"/>
            <a:ext cx="10905066" cy="4393982"/>
          </a:xfrm>
        </p:spPr>
        <p:txBody>
          <a:bodyPr rtlCol="0">
            <a:normAutofit/>
          </a:bodyPr>
          <a:lstStyle/>
          <a:p>
            <a:pPr>
              <a:defRPr/>
            </a:pPr>
            <a:r>
              <a:rPr lang="en-US" dirty="0"/>
              <a:t>If patients feel unsafe or defensive, they may not share useful information, such as:</a:t>
            </a:r>
          </a:p>
          <a:p>
            <a:pPr lvl="1">
              <a:defRPr/>
            </a:pPr>
            <a:r>
              <a:rPr lang="en-US" sz="2800" dirty="0"/>
              <a:t>Transgender status </a:t>
            </a:r>
          </a:p>
          <a:p>
            <a:pPr lvl="1">
              <a:defRPr/>
            </a:pPr>
            <a:r>
              <a:rPr lang="en-US" sz="2800" dirty="0"/>
              <a:t>Medications (for instance, hormones)</a:t>
            </a:r>
          </a:p>
          <a:p>
            <a:pPr lvl="1">
              <a:defRPr/>
            </a:pPr>
            <a:r>
              <a:rPr lang="en-US" sz="2800" dirty="0"/>
              <a:t>Symptoms, even important ones</a:t>
            </a:r>
          </a:p>
          <a:p>
            <a:pPr>
              <a:defRPr/>
            </a:pPr>
            <a:r>
              <a:rPr lang="en-US" dirty="0"/>
              <a:t>Stress slows wound healing and inhibits immune function</a:t>
            </a:r>
          </a:p>
          <a:p>
            <a:pPr>
              <a:defRPr/>
            </a:pPr>
            <a:r>
              <a:rPr lang="en-US" dirty="0"/>
              <a:t>Stress also can make </a:t>
            </a:r>
            <a:r>
              <a:rPr lang="en-US" dirty="0" err="1"/>
              <a:t>transpeople</a:t>
            </a:r>
            <a:r>
              <a:rPr lang="en-US" dirty="0"/>
              <a:t> less willing to seek medical help</a:t>
            </a:r>
          </a:p>
        </p:txBody>
      </p:sp>
      <p:sp>
        <p:nvSpPr>
          <p:cNvPr id="11273" name="Rectangle 112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Isosceles Triangle 112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Isosceles Triangle 112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9" name="Rectangle 112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4" name="Title 1">
            <a:extLst>
              <a:ext uri="{FF2B5EF4-FFF2-40B4-BE49-F238E27FC236}">
                <a16:creationId xmlns:a16="http://schemas.microsoft.com/office/drawing/2014/main" id="{54020A4F-2A5E-DEAE-0643-B2D240F11090}"/>
              </a:ext>
            </a:extLst>
          </p:cNvPr>
          <p:cNvSpPr>
            <a:spLocks noGrp="1"/>
          </p:cNvSpPr>
          <p:nvPr>
            <p:ph type="title"/>
          </p:nvPr>
        </p:nvSpPr>
        <p:spPr>
          <a:xfrm>
            <a:off x="643467" y="321734"/>
            <a:ext cx="10905066" cy="1135737"/>
          </a:xfrm>
        </p:spPr>
        <p:txBody>
          <a:bodyPr>
            <a:normAutofit/>
          </a:bodyPr>
          <a:lstStyle/>
          <a:p>
            <a:r>
              <a:rPr lang="en-US" altLang="en-US" sz="3600" dirty="0">
                <a:solidFill>
                  <a:schemeClr val="accent1">
                    <a:lumMod val="60000"/>
                    <a:lumOff val="40000"/>
                  </a:schemeClr>
                </a:solidFill>
              </a:rPr>
              <a:t>Basic Comfort Considerations</a:t>
            </a:r>
          </a:p>
        </p:txBody>
      </p:sp>
      <p:sp>
        <p:nvSpPr>
          <p:cNvPr id="3" name="Content Placeholder 2">
            <a:extLst>
              <a:ext uri="{FF2B5EF4-FFF2-40B4-BE49-F238E27FC236}">
                <a16:creationId xmlns:a16="http://schemas.microsoft.com/office/drawing/2014/main" id="{1721A0E6-A5F4-B409-5010-250094DE056E}"/>
              </a:ext>
            </a:extLst>
          </p:cNvPr>
          <p:cNvSpPr>
            <a:spLocks noGrp="1"/>
          </p:cNvSpPr>
          <p:nvPr>
            <p:ph idx="1"/>
          </p:nvPr>
        </p:nvSpPr>
        <p:spPr>
          <a:xfrm>
            <a:off x="643467" y="1782981"/>
            <a:ext cx="10905066" cy="4393982"/>
          </a:xfrm>
        </p:spPr>
        <p:txBody>
          <a:bodyPr rtlCol="0">
            <a:normAutofit/>
          </a:bodyPr>
          <a:lstStyle/>
          <a:p>
            <a:pPr>
              <a:defRPr/>
            </a:pPr>
            <a:r>
              <a:rPr lang="en-US" dirty="0"/>
              <a:t>Avoid generalizations and assumptions</a:t>
            </a:r>
          </a:p>
          <a:p>
            <a:pPr>
              <a:defRPr/>
            </a:pPr>
            <a:endParaRPr lang="en-US" dirty="0"/>
          </a:p>
          <a:p>
            <a:pPr>
              <a:defRPr/>
            </a:pPr>
            <a:r>
              <a:rPr lang="en-US" dirty="0"/>
              <a:t>Ask questions if you are unsure about something</a:t>
            </a:r>
          </a:p>
          <a:p>
            <a:pPr marL="0" indent="0">
              <a:buNone/>
              <a:defRPr/>
            </a:pPr>
            <a:endParaRPr lang="en-US" dirty="0"/>
          </a:p>
          <a:p>
            <a:pPr>
              <a:defRPr/>
            </a:pPr>
            <a:r>
              <a:rPr lang="en-US" dirty="0"/>
              <a:t>Make every attempt to use correct pronouns: the ones they use for themselves</a:t>
            </a:r>
          </a:p>
          <a:p>
            <a:pPr lvl="1">
              <a:defRPr/>
            </a:pPr>
            <a:r>
              <a:rPr lang="en-US" sz="2800" dirty="0"/>
              <a:t>If you do not know which pronoun to use, ask which they prefer.</a:t>
            </a:r>
          </a:p>
          <a:p>
            <a:pPr lvl="1">
              <a:defRPr/>
            </a:pPr>
            <a:r>
              <a:rPr lang="en-US" sz="2800" dirty="0"/>
              <a:t>If you do use an incorrect pronoun, apologize, but do not make a big deal of it.</a:t>
            </a:r>
          </a:p>
        </p:txBody>
      </p:sp>
      <p:sp>
        <p:nvSpPr>
          <p:cNvPr id="13321" name="Rectangle 133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Isosceles Triangle 133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Isosceles Triangle 133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7" name="Rectangle 133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E181F0-EC64-2B64-538F-48ABADF91A64}"/>
              </a:ext>
            </a:extLst>
          </p:cNvPr>
          <p:cNvSpPr>
            <a:spLocks noGrp="1"/>
          </p:cNvSpPr>
          <p:nvPr>
            <p:ph type="title"/>
          </p:nvPr>
        </p:nvSpPr>
        <p:spPr>
          <a:xfrm>
            <a:off x="643467" y="275367"/>
            <a:ext cx="10905066" cy="1135737"/>
          </a:xfrm>
        </p:spPr>
        <p:txBody>
          <a:bodyPr>
            <a:normAutofit/>
          </a:bodyPr>
          <a:lstStyle/>
          <a:p>
            <a:r>
              <a:rPr lang="en-US" sz="4000" dirty="0">
                <a:solidFill>
                  <a:schemeClr val="accent1">
                    <a:lumMod val="60000"/>
                    <a:lumOff val="40000"/>
                  </a:schemeClr>
                </a:solidFill>
              </a:rPr>
              <a:t>Cultural Humility</a:t>
            </a:r>
          </a:p>
        </p:txBody>
      </p:sp>
      <p:sp>
        <p:nvSpPr>
          <p:cNvPr id="3" name="Content Placeholder 2">
            <a:extLst>
              <a:ext uri="{FF2B5EF4-FFF2-40B4-BE49-F238E27FC236}">
                <a16:creationId xmlns:a16="http://schemas.microsoft.com/office/drawing/2014/main" id="{569AAFBC-C335-EDC6-ADB2-4E6E8C7B2798}"/>
              </a:ext>
            </a:extLst>
          </p:cNvPr>
          <p:cNvSpPr>
            <a:spLocks noGrp="1"/>
          </p:cNvSpPr>
          <p:nvPr>
            <p:ph idx="1"/>
          </p:nvPr>
        </p:nvSpPr>
        <p:spPr>
          <a:xfrm>
            <a:off x="643467" y="1782981"/>
            <a:ext cx="10905066" cy="4393982"/>
          </a:xfrm>
        </p:spPr>
        <p:txBody>
          <a:bodyPr>
            <a:normAutofit/>
          </a:bodyPr>
          <a:lstStyle/>
          <a:p>
            <a:pPr marL="0" indent="0">
              <a:buNone/>
            </a:pPr>
            <a:r>
              <a:rPr lang="en-US" dirty="0">
                <a:solidFill>
                  <a:srgbClr val="2E2E2E"/>
                </a:solidFill>
              </a:rPr>
              <a:t>C</a:t>
            </a:r>
            <a:r>
              <a:rPr lang="en-US" b="0" i="0" u="none" strike="noStrike" dirty="0">
                <a:solidFill>
                  <a:srgbClr val="2E2E2E"/>
                </a:solidFill>
                <a:effectLst/>
              </a:rPr>
              <a:t>ultural humility is defined as having traits of respect, empathy, and critical self-reflection at both intrapersonal and interpersonal levels.</a:t>
            </a:r>
          </a:p>
          <a:p>
            <a:pPr marL="0" indent="0">
              <a:buNone/>
            </a:pPr>
            <a:r>
              <a:rPr lang="en-US" b="0" i="0" u="none" strike="noStrike" dirty="0">
                <a:solidFill>
                  <a:srgbClr val="2E2E2E"/>
                </a:solidFill>
                <a:effectLst/>
              </a:rPr>
              <a:t>The intrapersonal component involves an awareness of the limited ability to understand the worldview and culture of the patient.</a:t>
            </a:r>
          </a:p>
          <a:p>
            <a:pPr marL="0" indent="0">
              <a:buNone/>
            </a:pPr>
            <a:r>
              <a:rPr lang="en-US" b="0" i="0" u="none" strike="noStrike" dirty="0">
                <a:solidFill>
                  <a:srgbClr val="2E2E2E"/>
                </a:solidFill>
                <a:effectLst/>
                <a:latin typeface="ElsevierGulliver"/>
              </a:rPr>
              <a:t>Preparing future generations of healthcare workers to practice cultural humility will improve outcomes for students, clinicians, and patients. </a:t>
            </a:r>
            <a:endParaRPr lang="en-US"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431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E181F0-EC64-2B64-538F-48ABADF91A64}"/>
              </a:ext>
            </a:extLst>
          </p:cNvPr>
          <p:cNvSpPr>
            <a:spLocks noGrp="1"/>
          </p:cNvSpPr>
          <p:nvPr>
            <p:ph type="title"/>
          </p:nvPr>
        </p:nvSpPr>
        <p:spPr>
          <a:xfrm>
            <a:off x="643467" y="321734"/>
            <a:ext cx="10905066" cy="1135737"/>
          </a:xfrm>
        </p:spPr>
        <p:txBody>
          <a:bodyPr>
            <a:noAutofit/>
          </a:bodyPr>
          <a:lstStyle/>
          <a:p>
            <a:pPr algn="ctr"/>
            <a:r>
              <a:rPr lang="en-US" sz="4000" dirty="0">
                <a:solidFill>
                  <a:schemeClr val="accent1">
                    <a:lumMod val="60000"/>
                    <a:lumOff val="40000"/>
                  </a:schemeClr>
                </a:solidFill>
              </a:rPr>
              <a:t>Surgical Team Conflict in Participating in </a:t>
            </a:r>
            <a:br>
              <a:rPr lang="en-US" sz="4000" dirty="0">
                <a:solidFill>
                  <a:schemeClr val="accent1">
                    <a:lumMod val="60000"/>
                    <a:lumOff val="40000"/>
                  </a:schemeClr>
                </a:solidFill>
              </a:rPr>
            </a:br>
            <a:r>
              <a:rPr lang="en-US" sz="4000" dirty="0">
                <a:solidFill>
                  <a:schemeClr val="accent1">
                    <a:lumMod val="60000"/>
                    <a:lumOff val="40000"/>
                  </a:schemeClr>
                </a:solidFill>
              </a:rPr>
              <a:t>Medical Procedures</a:t>
            </a:r>
          </a:p>
        </p:txBody>
      </p:sp>
      <p:sp>
        <p:nvSpPr>
          <p:cNvPr id="3" name="Content Placeholder 2">
            <a:extLst>
              <a:ext uri="{FF2B5EF4-FFF2-40B4-BE49-F238E27FC236}">
                <a16:creationId xmlns:a16="http://schemas.microsoft.com/office/drawing/2014/main" id="{569AAFBC-C335-EDC6-ADB2-4E6E8C7B2798}"/>
              </a:ext>
            </a:extLst>
          </p:cNvPr>
          <p:cNvSpPr>
            <a:spLocks noGrp="1"/>
          </p:cNvSpPr>
          <p:nvPr>
            <p:ph idx="1"/>
          </p:nvPr>
        </p:nvSpPr>
        <p:spPr>
          <a:xfrm>
            <a:off x="643467" y="1782981"/>
            <a:ext cx="10905066" cy="4393982"/>
          </a:xfrm>
        </p:spPr>
        <p:txBody>
          <a:bodyPr>
            <a:normAutofit/>
          </a:bodyPr>
          <a:lstStyle/>
          <a:p>
            <a:pPr marL="0" indent="0">
              <a:buNone/>
            </a:pPr>
            <a:r>
              <a:rPr lang="en-US" b="0" i="0" u="none" strike="noStrike" dirty="0">
                <a:effectLst/>
              </a:rPr>
              <a:t>Title VII of the Civil Rights Act of 1964 prohibits employers from discriminating against applicants and employees based on their religion, and requires employers to provide a reasonable accommodation of employees’ sincerely held religious beliefs. </a:t>
            </a:r>
          </a:p>
          <a:p>
            <a:r>
              <a:rPr lang="en-US" b="0" i="0" u="none" strike="noStrike" dirty="0">
                <a:effectLst/>
              </a:rPr>
              <a:t>Healthcare employers may face other unique accommodation requests, such as requests:</a:t>
            </a:r>
          </a:p>
          <a:p>
            <a:pPr lvl="1"/>
            <a:r>
              <a:rPr lang="en-US" b="0" i="0" u="none" strike="noStrike" dirty="0">
                <a:effectLst/>
              </a:rPr>
              <a:t>to decline mandatory vaccinations;</a:t>
            </a:r>
          </a:p>
          <a:p>
            <a:pPr lvl="1"/>
            <a:r>
              <a:rPr lang="en-US" dirty="0"/>
              <a:t>t</a:t>
            </a:r>
            <a:r>
              <a:rPr lang="en-US" b="0" i="0" u="none" strike="noStrike" dirty="0">
                <a:effectLst/>
              </a:rPr>
              <a:t>o refuse to perform or participate in certain medical procedures; and</a:t>
            </a:r>
          </a:p>
          <a:p>
            <a:pPr lvl="1"/>
            <a:r>
              <a:rPr lang="en-US" b="0" i="0" u="none" strike="noStrike" dirty="0">
                <a:effectLst/>
              </a:rPr>
              <a:t>to refuse to dispense or administer certain medications.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309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D5A648-3F22-6E16-C5BD-71C83B00EE8D}"/>
              </a:ext>
            </a:extLst>
          </p:cNvPr>
          <p:cNvSpPr>
            <a:spLocks noGrp="1"/>
          </p:cNvSpPr>
          <p:nvPr>
            <p:ph type="title"/>
          </p:nvPr>
        </p:nvSpPr>
        <p:spPr>
          <a:xfrm>
            <a:off x="643467" y="512759"/>
            <a:ext cx="3962061" cy="5701772"/>
          </a:xfrm>
        </p:spPr>
        <p:txBody>
          <a:bodyPr anchor="t">
            <a:normAutofit/>
          </a:bodyPr>
          <a:lstStyle/>
          <a:p>
            <a:r>
              <a:rPr lang="en-US" sz="3600" dirty="0"/>
              <a:t>Related Activities for Students</a:t>
            </a:r>
            <a:br>
              <a:rPr lang="en-US" sz="3600" dirty="0"/>
            </a:br>
            <a:r>
              <a:rPr lang="en-US" sz="3600" dirty="0"/>
              <a:t>	</a:t>
            </a:r>
            <a:r>
              <a:rPr lang="en-US" sz="2400" dirty="0"/>
              <a:t>Cultural Sensitivity </a:t>
            </a:r>
            <a:br>
              <a:rPr lang="en-US" sz="2400" dirty="0"/>
            </a:br>
            <a:r>
              <a:rPr lang="en-US" sz="2400" dirty="0"/>
              <a:t>	Communication</a:t>
            </a:r>
            <a:br>
              <a:rPr lang="en-US" sz="2400" dirty="0"/>
            </a:br>
            <a:r>
              <a:rPr lang="en-US" sz="2400" dirty="0"/>
              <a:t>	Generalizations and 	Stereotypes</a:t>
            </a:r>
            <a:br>
              <a:rPr lang="en-US" sz="2400" dirty="0"/>
            </a:br>
            <a:r>
              <a:rPr lang="en-US" sz="2400" dirty="0"/>
              <a:t>	Cultural Practices for 	Health and Well-being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8B3FA31A-FF08-2BB6-45EC-830591F3D122}"/>
              </a:ext>
            </a:extLst>
          </p:cNvPr>
          <p:cNvPicPr>
            <a:picLocks noGrp="1" noChangeAspect="1"/>
          </p:cNvPicPr>
          <p:nvPr>
            <p:ph idx="1"/>
          </p:nvPr>
        </p:nvPicPr>
        <p:blipFill>
          <a:blip r:embed="rId3"/>
          <a:stretch>
            <a:fillRect/>
          </a:stretch>
        </p:blipFill>
        <p:spPr>
          <a:xfrm>
            <a:off x="5640650" y="799532"/>
            <a:ext cx="5335834" cy="4516438"/>
          </a:xfrm>
        </p:spPr>
      </p:pic>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DBAFE17F-34AA-029E-B284-5EF4DE9786F7}"/>
              </a:ext>
            </a:extLst>
          </p:cNvPr>
          <p:cNvSpPr txBox="1"/>
          <p:nvPr/>
        </p:nvSpPr>
        <p:spPr>
          <a:xfrm>
            <a:off x="7011771" y="5748912"/>
            <a:ext cx="2970429" cy="646331"/>
          </a:xfrm>
          <a:prstGeom prst="rect">
            <a:avLst/>
          </a:prstGeom>
          <a:noFill/>
        </p:spPr>
        <p:txBody>
          <a:bodyPr wrap="none" rtlCol="0">
            <a:spAutoFit/>
          </a:bodyPr>
          <a:lstStyle/>
          <a:p>
            <a:r>
              <a:rPr lang="en-US" dirty="0">
                <a:hlinkClick r:id="rId4"/>
              </a:rPr>
              <a:t>https://socialwork.illinois.edu</a:t>
            </a:r>
            <a:endParaRPr lang="en-US" dirty="0"/>
          </a:p>
          <a:p>
            <a:r>
              <a:rPr lang="en-US" dirty="0"/>
              <a:t>Cultural Humility Workbook</a:t>
            </a:r>
          </a:p>
        </p:txBody>
      </p:sp>
    </p:spTree>
    <p:extLst>
      <p:ext uri="{BB962C8B-B14F-4D97-AF65-F5344CB8AC3E}">
        <p14:creationId xmlns:p14="http://schemas.microsoft.com/office/powerpoint/2010/main" val="345213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D5A648-3F22-6E16-C5BD-71C83B00EE8D}"/>
              </a:ext>
            </a:extLst>
          </p:cNvPr>
          <p:cNvSpPr>
            <a:spLocks noGrp="1"/>
          </p:cNvSpPr>
          <p:nvPr>
            <p:ph type="title"/>
          </p:nvPr>
        </p:nvSpPr>
        <p:spPr>
          <a:xfrm>
            <a:off x="643467" y="1698171"/>
            <a:ext cx="3962061" cy="4516360"/>
          </a:xfrm>
        </p:spPr>
        <p:txBody>
          <a:bodyPr anchor="t">
            <a:normAutofit/>
          </a:bodyPr>
          <a:lstStyle/>
          <a:p>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EDD5035D-4ACE-D0E6-FBC8-230F2524A5C5}"/>
              </a:ext>
            </a:extLst>
          </p:cNvPr>
          <p:cNvPicPr>
            <a:picLocks noGrp="1" noChangeAspect="1"/>
          </p:cNvPicPr>
          <p:nvPr>
            <p:ph idx="1"/>
          </p:nvPr>
        </p:nvPicPr>
        <p:blipFill>
          <a:blip r:embed="rId3"/>
          <a:stretch>
            <a:fillRect/>
          </a:stretch>
        </p:blipFill>
        <p:spPr>
          <a:xfrm>
            <a:off x="2034506" y="966743"/>
            <a:ext cx="7696415" cy="5486400"/>
          </a:xfrm>
        </p:spPr>
      </p:pic>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07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1E98-6B25-6623-A1D5-11A52A6BFB87}"/>
              </a:ext>
            </a:extLst>
          </p:cNvPr>
          <p:cNvSpPr>
            <a:spLocks noGrp="1"/>
          </p:cNvSpPr>
          <p:nvPr>
            <p:ph type="title"/>
          </p:nvPr>
        </p:nvSpPr>
        <p:spPr/>
        <p:txBody>
          <a:bodyPr/>
          <a:lstStyle/>
          <a:p>
            <a:endParaRPr lang="en-US"/>
          </a:p>
        </p:txBody>
      </p:sp>
      <p:pic>
        <p:nvPicPr>
          <p:cNvPr id="5" name="Content Placeholder 4" descr="A picture containing diagram&#10;&#10;Description automatically generated">
            <a:extLst>
              <a:ext uri="{FF2B5EF4-FFF2-40B4-BE49-F238E27FC236}">
                <a16:creationId xmlns:a16="http://schemas.microsoft.com/office/drawing/2014/main" id="{C7482E24-800E-0DCA-9679-B4A46BD21BA4}"/>
              </a:ext>
            </a:extLst>
          </p:cNvPr>
          <p:cNvPicPr>
            <a:picLocks noGrp="1" noChangeAspect="1"/>
          </p:cNvPicPr>
          <p:nvPr>
            <p:ph idx="1"/>
          </p:nvPr>
        </p:nvPicPr>
        <p:blipFill>
          <a:blip r:embed="rId3"/>
          <a:stretch>
            <a:fillRect/>
          </a:stretch>
        </p:blipFill>
        <p:spPr>
          <a:xfrm>
            <a:off x="3156808" y="365125"/>
            <a:ext cx="5593385" cy="6400800"/>
          </a:xfrm>
        </p:spPr>
      </p:pic>
    </p:spTree>
    <p:extLst>
      <p:ext uri="{BB962C8B-B14F-4D97-AF65-F5344CB8AC3E}">
        <p14:creationId xmlns:p14="http://schemas.microsoft.com/office/powerpoint/2010/main" val="409782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tor">
            <a:extLst>
              <a:ext uri="{FF2B5EF4-FFF2-40B4-BE49-F238E27FC236}">
                <a16:creationId xmlns:a16="http://schemas.microsoft.com/office/drawing/2014/main" id="{27DA73A2-978B-784C-27D8-35E697F079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F0AD200-87CE-C85A-AEF4-52D0CE04399A}"/>
              </a:ext>
            </a:extLst>
          </p:cNvPr>
          <p:cNvSpPr>
            <a:spLocks noGrp="1"/>
          </p:cNvSpPr>
          <p:nvPr>
            <p:ph idx="1"/>
          </p:nvPr>
        </p:nvSpPr>
        <p:spPr>
          <a:xfrm>
            <a:off x="6096000" y="1609355"/>
            <a:ext cx="4977578" cy="3639289"/>
          </a:xfrm>
        </p:spPr>
        <p:txBody>
          <a:bodyPr anchor="ctr">
            <a:normAutofit fontScale="92500"/>
          </a:bodyPr>
          <a:lstStyle/>
          <a:p>
            <a:pPr marL="0" indent="0" algn="ctr">
              <a:buNone/>
            </a:pPr>
            <a:r>
              <a:rPr lang="en-US" sz="4400" i="1" dirty="0">
                <a:solidFill>
                  <a:schemeClr val="accent5"/>
                </a:solidFill>
                <a:effectLst/>
                <a:latin typeface="AGaramondPro"/>
              </a:rPr>
              <a:t>THE HOSPITAL AND </a:t>
            </a:r>
            <a:r>
              <a:rPr lang="en-US" sz="4400" i="1" dirty="0">
                <a:solidFill>
                  <a:schemeClr val="accent5"/>
                </a:solidFill>
                <a:latin typeface="AGaramondPro"/>
              </a:rPr>
              <a:t>THE </a:t>
            </a:r>
            <a:r>
              <a:rPr lang="en-US" sz="4400" i="1" dirty="0">
                <a:solidFill>
                  <a:schemeClr val="accent5"/>
                </a:solidFill>
                <a:effectLst/>
                <a:latin typeface="AGaramondPro"/>
              </a:rPr>
              <a:t> STAFF MUST COMMIT TO MEETING THE NEEDS OF THE DIVERSE PATIENTS THEY SERVE </a:t>
            </a:r>
            <a:endParaRPr lang="en-US" sz="4400" dirty="0">
              <a:solidFill>
                <a:schemeClr val="accent5"/>
              </a:solidFill>
            </a:endParaRPr>
          </a:p>
          <a:p>
            <a:endParaRPr lang="en-US" sz="1800" dirty="0">
              <a:solidFill>
                <a:schemeClr val="tx2"/>
              </a:solidFill>
            </a:endParaRPr>
          </a:p>
        </p:txBody>
      </p:sp>
      <p:grpSp>
        <p:nvGrpSpPr>
          <p:cNvPr id="41" name="Group 2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2" name="Freeform: Shape 2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2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2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318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6649" y="721805"/>
            <a:ext cx="10258732" cy="2147520"/>
          </a:xfrm>
        </p:spPr>
        <p:txBody>
          <a:bodyPr anchor="b">
            <a:normAutofit/>
          </a:bodyPr>
          <a:lstStyle/>
          <a:p>
            <a:r>
              <a:rPr lang="en-US" sz="6000"/>
              <a:t>Objectives for this Session</a:t>
            </a:r>
          </a:p>
        </p:txBody>
      </p:sp>
      <p:grpSp>
        <p:nvGrpSpPr>
          <p:cNvPr id="21" name="Group 20">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2"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66649" y="3509010"/>
            <a:ext cx="10258733" cy="3057328"/>
          </a:xfrm>
        </p:spPr>
        <p:txBody>
          <a:bodyPr anchor="ctr">
            <a:normAutofit/>
          </a:bodyPr>
          <a:lstStyle/>
          <a:p>
            <a:pPr marL="457200" indent="-457200">
              <a:buAutoNum type="arabicPeriod"/>
            </a:pPr>
            <a:r>
              <a:rPr lang="en-US" sz="2000" dirty="0"/>
              <a:t>Understanding Procedures related to gender confirming surgery.</a:t>
            </a:r>
          </a:p>
          <a:p>
            <a:pPr marL="457200" indent="-457200">
              <a:buAutoNum type="arabicPeriod"/>
            </a:pPr>
            <a:r>
              <a:rPr lang="en-US" sz="2000" dirty="0"/>
              <a:t>Describe AST Core Curriculum related to gender confirming surgery.</a:t>
            </a:r>
          </a:p>
          <a:p>
            <a:pPr marL="457200" indent="-457200">
              <a:buAutoNum type="arabicPeriod"/>
            </a:pPr>
            <a:r>
              <a:rPr lang="en-US" sz="2000" dirty="0"/>
              <a:t>Understand effective communication with the transgender patient.</a:t>
            </a:r>
          </a:p>
          <a:p>
            <a:pPr marL="457200" indent="-457200">
              <a:buAutoNum type="arabicPeriod" startAt="4"/>
            </a:pPr>
            <a:r>
              <a:rPr lang="en-US" sz="2000" dirty="0"/>
              <a:t>Describe creating an inclusive environment in the operating room.</a:t>
            </a:r>
          </a:p>
          <a:p>
            <a:pPr marL="457200" indent="-457200">
              <a:buAutoNum type="arabicPeriod" startAt="4"/>
            </a:pPr>
            <a:r>
              <a:rPr lang="en-US" sz="2000" dirty="0"/>
              <a:t>Develop and describe classroom activities related to gender confirming surgery.</a:t>
            </a:r>
          </a:p>
          <a:p>
            <a:pPr marL="457200" indent="-457200">
              <a:buAutoNum type="arabicPeriod" startAt="4"/>
            </a:pPr>
            <a:endParaRPr lang="en-US" sz="2000" dirty="0"/>
          </a:p>
          <a:p>
            <a:pPr marL="457200" indent="-457200">
              <a:buAutoNum type="arabicPeriod" startAt="4"/>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91046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2A002-1574-5F0B-DBEC-BCDEF2E6965C}"/>
              </a:ext>
            </a:extLst>
          </p:cNvPr>
          <p:cNvSpPr>
            <a:spLocks noGrp="1"/>
          </p:cNvSpPr>
          <p:nvPr>
            <p:ph type="title"/>
          </p:nvPr>
        </p:nvSpPr>
        <p:spPr>
          <a:xfrm>
            <a:off x="1043631" y="809898"/>
            <a:ext cx="10173010" cy="1080159"/>
          </a:xfrm>
        </p:spPr>
        <p:txBody>
          <a:bodyPr anchor="ctr">
            <a:normAutofit/>
          </a:bodyPr>
          <a:lstStyle/>
          <a:p>
            <a:r>
              <a:rPr lang="en-US" sz="4800" dirty="0"/>
              <a:t>Sex Reassignment Surgery</a:t>
            </a:r>
          </a:p>
        </p:txBody>
      </p:sp>
      <p:cxnSp>
        <p:nvCxnSpPr>
          <p:cNvPr id="43" name="Straight Connector 4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2">
            <a:extLst>
              <a:ext uri="{FF2B5EF4-FFF2-40B4-BE49-F238E27FC236}">
                <a16:creationId xmlns:a16="http://schemas.microsoft.com/office/drawing/2014/main" id="{C4A1FCD7-B758-43D3-6E8E-414D270DE875}"/>
              </a:ext>
            </a:extLst>
          </p:cNvPr>
          <p:cNvGraphicFramePr>
            <a:graphicFrameLocks noGrp="1"/>
          </p:cNvGraphicFramePr>
          <p:nvPr>
            <p:ph idx="1"/>
            <p:extLst>
              <p:ext uri="{D42A27DB-BD31-4B8C-83A1-F6EECF244321}">
                <p14:modId xmlns:p14="http://schemas.microsoft.com/office/powerpoint/2010/main" val="2201375913"/>
              </p:ext>
            </p:extLst>
          </p:nvPr>
        </p:nvGraphicFramePr>
        <p:xfrm>
          <a:off x="904602" y="2627587"/>
          <a:ext cx="10378440" cy="3599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77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3810A38-D63D-46F1-76E9-92BD5ECFEDC1}"/>
              </a:ext>
            </a:extLst>
          </p:cNvPr>
          <p:cNvSpPr>
            <a:spLocks noGrp="1"/>
          </p:cNvSpPr>
          <p:nvPr>
            <p:ph idx="1"/>
          </p:nvPr>
        </p:nvSpPr>
        <p:spPr>
          <a:xfrm>
            <a:off x="838200" y="1201175"/>
            <a:ext cx="10515600" cy="4975788"/>
          </a:xfrm>
        </p:spPr>
        <p:txBody>
          <a:bodyPr>
            <a:normAutofit/>
          </a:bodyPr>
          <a:lstStyle/>
          <a:p>
            <a:pPr marL="0" indent="0" algn="ctr">
              <a:buNone/>
            </a:pPr>
            <a:r>
              <a:rPr lang="en-US" b="1" i="0" u="none" strike="noStrike" dirty="0">
                <a:solidFill>
                  <a:schemeClr val="accent1">
                    <a:lumMod val="75000"/>
                  </a:schemeClr>
                </a:solidFill>
                <a:effectLst/>
                <a:latin typeface="Source Sans Pro" panose="020B0503030403020204" pitchFamily="34" charset="0"/>
              </a:rPr>
              <a:t>Gender-affirming surgery gives transgender people </a:t>
            </a:r>
          </a:p>
          <a:p>
            <a:pPr marL="0" indent="0" algn="ctr">
              <a:buNone/>
            </a:pPr>
            <a:r>
              <a:rPr lang="en-US" b="1" i="0" u="none" strike="noStrike" dirty="0">
                <a:solidFill>
                  <a:schemeClr val="accent1">
                    <a:lumMod val="75000"/>
                  </a:schemeClr>
                </a:solidFill>
                <a:effectLst/>
                <a:latin typeface="Source Sans Pro" panose="020B0503030403020204" pitchFamily="34" charset="0"/>
              </a:rPr>
              <a:t>a body that aligns with their gender. </a:t>
            </a:r>
          </a:p>
          <a:p>
            <a:pPr marL="0" indent="0">
              <a:buNone/>
            </a:pPr>
            <a:r>
              <a:rPr lang="en-US" sz="2400" i="0" u="none" strike="noStrike" dirty="0">
                <a:effectLst/>
                <a:latin typeface="Source Sans Pro" panose="020B0503030403020204" pitchFamily="34" charset="0"/>
              </a:rPr>
              <a:t>Cheekbones: Many transgender women have injections to enhance the cheekbones. </a:t>
            </a:r>
          </a:p>
          <a:p>
            <a:pPr marL="0" indent="0">
              <a:buNone/>
            </a:pPr>
            <a:endParaRPr lang="en-US" sz="2400" i="0" u="none" strike="noStrike" dirty="0">
              <a:effectLst/>
              <a:latin typeface="Source Sans Pro" panose="020B0503030403020204" pitchFamily="34" charset="0"/>
            </a:endParaRPr>
          </a:p>
          <a:p>
            <a:pPr marL="0" indent="0">
              <a:buNone/>
            </a:pPr>
            <a:r>
              <a:rPr lang="en-US" sz="2400" i="0" u="none" strike="noStrike" dirty="0">
                <a:effectLst/>
                <a:latin typeface="Source Sans Pro" panose="020B0503030403020204" pitchFamily="34" charset="0"/>
              </a:rPr>
              <a:t>Chin: Soften or more prominently define the chin’s angles. </a:t>
            </a:r>
          </a:p>
          <a:p>
            <a:pPr marL="0" indent="0">
              <a:buNone/>
            </a:pPr>
            <a:endParaRPr lang="en-US" sz="2400" i="0" u="none" strike="noStrike" dirty="0">
              <a:effectLst/>
              <a:latin typeface="Source Sans Pro" panose="020B0503030403020204" pitchFamily="34" charset="0"/>
            </a:endParaRPr>
          </a:p>
          <a:p>
            <a:pPr marL="0" indent="0">
              <a:buNone/>
            </a:pPr>
            <a:r>
              <a:rPr lang="en-US" sz="2400" i="0" u="none" strike="noStrike" dirty="0">
                <a:effectLst/>
                <a:latin typeface="Source Sans Pro" panose="020B0503030403020204" pitchFamily="34" charset="0"/>
              </a:rPr>
              <a:t>Jaw: Shave down </a:t>
            </a:r>
            <a:r>
              <a:rPr lang="en-US" sz="2400" dirty="0">
                <a:latin typeface="Source Sans Pro" panose="020B0503030403020204" pitchFamily="34" charset="0"/>
              </a:rPr>
              <a:t>the </a:t>
            </a:r>
            <a:r>
              <a:rPr lang="en-US" sz="2400" i="0" u="none" strike="noStrike" dirty="0">
                <a:effectLst/>
                <a:latin typeface="Source Sans Pro" panose="020B0503030403020204" pitchFamily="34" charset="0"/>
              </a:rPr>
              <a:t>jawbone or use fillers to enhance the jaw. </a:t>
            </a:r>
          </a:p>
          <a:p>
            <a:pPr marL="0" indent="0">
              <a:buNone/>
            </a:pPr>
            <a:endParaRPr lang="en-US" sz="2400" i="0" u="none" strike="noStrike" dirty="0">
              <a:effectLst/>
              <a:latin typeface="Source Sans Pro" panose="020B0503030403020204" pitchFamily="34" charset="0"/>
            </a:endParaRPr>
          </a:p>
          <a:p>
            <a:pPr marL="0" indent="0">
              <a:buNone/>
            </a:pPr>
            <a:r>
              <a:rPr lang="en-US" sz="2400" i="0" u="none" strike="noStrike" dirty="0">
                <a:effectLst/>
                <a:latin typeface="Source Sans Pro" panose="020B0503030403020204" pitchFamily="34" charset="0"/>
              </a:rPr>
              <a:t>Nose: </a:t>
            </a:r>
            <a:r>
              <a:rPr lang="en-US" sz="2400" dirty="0">
                <a:latin typeface="Source Sans Pro" panose="020B0503030403020204" pitchFamily="34" charset="0"/>
              </a:rPr>
              <a:t>R</a:t>
            </a:r>
            <a:r>
              <a:rPr lang="en-US" sz="2400" b="0" i="0" u="none" strike="noStrike" dirty="0">
                <a:effectLst/>
                <a:latin typeface="Source Sans Pro" panose="020B0503030403020204" pitchFamily="34" charset="0"/>
              </a:rPr>
              <a:t>eshape the nose.</a:t>
            </a:r>
          </a:p>
          <a:p>
            <a:endParaRPr lang="en-US" dirty="0"/>
          </a:p>
        </p:txBody>
      </p:sp>
    </p:spTree>
    <p:extLst>
      <p:ext uri="{BB962C8B-B14F-4D97-AF65-F5344CB8AC3E}">
        <p14:creationId xmlns:p14="http://schemas.microsoft.com/office/powerpoint/2010/main" val="33711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426E3B74-9DB0-72B0-5944-327F9321E422}"/>
              </a:ext>
            </a:extLst>
          </p:cNvPr>
          <p:cNvPicPr>
            <a:picLocks noGrp="1" noChangeAspect="1"/>
          </p:cNvPicPr>
          <p:nvPr>
            <p:ph idx="1"/>
          </p:nvPr>
        </p:nvPicPr>
        <p:blipFill>
          <a:blip r:embed="rId3"/>
          <a:stretch>
            <a:fillRect/>
          </a:stretch>
        </p:blipFill>
        <p:spPr>
          <a:xfrm>
            <a:off x="643467" y="1329775"/>
            <a:ext cx="10905066" cy="419844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10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B52FD-A197-4B26-80FE-4B23421ABCE9}"/>
              </a:ext>
            </a:extLst>
          </p:cNvPr>
          <p:cNvSpPr>
            <a:spLocks noGrp="1"/>
          </p:cNvSpPr>
          <p:nvPr>
            <p:ph type="title"/>
          </p:nvPr>
        </p:nvSpPr>
        <p:spPr>
          <a:xfrm>
            <a:off x="649224" y="960120"/>
            <a:ext cx="3867912" cy="4169664"/>
          </a:xfrm>
        </p:spPr>
        <p:txBody>
          <a:bodyPr>
            <a:normAutofit/>
          </a:bodyPr>
          <a:lstStyle/>
          <a:p>
            <a:pPr algn="r"/>
            <a:r>
              <a:rPr lang="en-US" sz="2800" b="1" i="0" u="none" strike="noStrike" dirty="0">
                <a:effectLst/>
                <a:latin typeface="Source Sans Pro" panose="020B0503030403020204" pitchFamily="34" charset="0"/>
              </a:rPr>
              <a:t>How common is gender affirmation surgery?</a:t>
            </a:r>
            <a:br>
              <a:rPr lang="en-US" b="1" i="0" u="none" strike="noStrike" dirty="0">
                <a:effectLst/>
                <a:latin typeface="Source Sans Pro" panose="020B0503030403020204" pitchFamily="34" charset="0"/>
              </a:rPr>
            </a:br>
            <a:endParaRPr lang="en-US" dirty="0"/>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CF36FC-12E6-48DA-835D-9FB59D2F49AD}"/>
              </a:ext>
            </a:extLst>
          </p:cNvPr>
          <p:cNvSpPr>
            <a:spLocks noGrp="1"/>
          </p:cNvSpPr>
          <p:nvPr>
            <p:ph idx="1"/>
          </p:nvPr>
        </p:nvSpPr>
        <p:spPr>
          <a:xfrm>
            <a:off x="4983480" y="960120"/>
            <a:ext cx="5513832" cy="4169664"/>
          </a:xfrm>
        </p:spPr>
        <p:txBody>
          <a:bodyPr anchor="ctr">
            <a:normAutofit/>
          </a:bodyPr>
          <a:lstStyle/>
          <a:p>
            <a:pPr marL="0" indent="0">
              <a:buNone/>
            </a:pPr>
            <a:r>
              <a:rPr lang="en-US" sz="2000" b="0" i="0" u="none" strike="noStrike" dirty="0">
                <a:effectLst/>
                <a:latin typeface="Source Sans Pro" panose="020B0503030403020204" pitchFamily="34" charset="0"/>
              </a:rPr>
              <a:t>Surveys report that around 1 in 4 transgender and nonbinary people choose gender affirmation surgery.</a:t>
            </a:r>
          </a:p>
          <a:p>
            <a:pPr marL="0" indent="0">
              <a:buNone/>
            </a:pPr>
            <a:endParaRPr lang="en-US" sz="2000" b="0" i="0" u="none" strike="noStrike" dirty="0">
              <a:effectLst/>
              <a:latin typeface="Source Sans Pro" panose="020B0503030403020204" pitchFamily="34" charset="0"/>
            </a:endParaRPr>
          </a:p>
          <a:p>
            <a:pPr marL="0" indent="0">
              <a:buNone/>
            </a:pPr>
            <a:r>
              <a:rPr lang="en-US" sz="2000" b="0" i="0" u="none" strike="noStrike" dirty="0">
                <a:effectLst/>
                <a:latin typeface="Source Sans Pro" panose="020B0503030403020204" pitchFamily="34" charset="0"/>
              </a:rPr>
              <a:t>Research has shown that transgender individuals who choose gender-affirming surgery experience long-term mental health benefits. In one study, a person’s odds of needing mental health treatment declined by 8% each year after the gender-affirming procedure.</a:t>
            </a:r>
          </a:p>
          <a:p>
            <a:pPr marL="0" indent="0">
              <a:buNone/>
            </a:pPr>
            <a:endParaRPr lang="en-US" sz="1300" dirty="0">
              <a:latin typeface="Source Sans Pro" panose="020B0503030403020204" pitchFamily="34" charset="0"/>
            </a:endParaRPr>
          </a:p>
          <a:p>
            <a:pPr marL="0" indent="0">
              <a:buNone/>
            </a:pPr>
            <a:endParaRPr lang="en-US" sz="1300" dirty="0">
              <a:latin typeface="Source Sans Pro" panose="020B0503030403020204" pitchFamily="34" charset="0"/>
            </a:endParaRPr>
          </a:p>
          <a:p>
            <a:pPr marL="0" indent="0">
              <a:buNone/>
            </a:pPr>
            <a:r>
              <a:rPr lang="en-US" sz="1300" dirty="0">
                <a:latin typeface="Source Sans Pro" panose="020B0503030403020204" pitchFamily="34" charset="0"/>
              </a:rPr>
              <a:t>Source:  Cleveland Clinic</a:t>
            </a:r>
            <a:endParaRPr lang="en-US" sz="1300" dirty="0"/>
          </a:p>
        </p:txBody>
      </p:sp>
    </p:spTree>
    <p:extLst>
      <p:ext uri="{BB962C8B-B14F-4D97-AF65-F5344CB8AC3E}">
        <p14:creationId xmlns:p14="http://schemas.microsoft.com/office/powerpoint/2010/main" val="412324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Subtitle 4">
            <a:extLst>
              <a:ext uri="{FF2B5EF4-FFF2-40B4-BE49-F238E27FC236}">
                <a16:creationId xmlns:a16="http://schemas.microsoft.com/office/drawing/2014/main" id="{7B3543D6-ADFC-440B-5207-35B3AA02B5B8}"/>
              </a:ext>
            </a:extLst>
          </p:cNvPr>
          <p:cNvSpPr>
            <a:spLocks noGrp="1"/>
          </p:cNvSpPr>
          <p:nvPr>
            <p:ph type="subTitle" idx="1"/>
          </p:nvPr>
        </p:nvSpPr>
        <p:spPr>
          <a:xfrm>
            <a:off x="4439633" y="4518923"/>
            <a:ext cx="3312734" cy="1141851"/>
          </a:xfrm>
          <a:noFill/>
        </p:spPr>
        <p:txBody>
          <a:bodyPr>
            <a:normAutofit/>
          </a:bodyPr>
          <a:lstStyle/>
          <a:p>
            <a:r>
              <a:rPr lang="en-US" dirty="0">
                <a:solidFill>
                  <a:srgbClr val="080808"/>
                </a:solidFill>
              </a:rPr>
              <a:t>Surgical Technology Curriculum and Activities</a:t>
            </a:r>
          </a:p>
        </p:txBody>
      </p:sp>
      <p:sp>
        <p:nvSpPr>
          <p:cNvPr id="4" name="Title 3">
            <a:extLst>
              <a:ext uri="{FF2B5EF4-FFF2-40B4-BE49-F238E27FC236}">
                <a16:creationId xmlns:a16="http://schemas.microsoft.com/office/drawing/2014/main" id="{583C8009-11B0-63FB-F175-14297A08444C}"/>
              </a:ext>
            </a:extLst>
          </p:cNvPr>
          <p:cNvSpPr>
            <a:spLocks noGrp="1"/>
          </p:cNvSpPr>
          <p:nvPr>
            <p:ph type="ctrTitle"/>
          </p:nvPr>
        </p:nvSpPr>
        <p:spPr>
          <a:xfrm>
            <a:off x="3204642" y="939114"/>
            <a:ext cx="5782716" cy="3565247"/>
          </a:xfrm>
          <a:noFill/>
        </p:spPr>
        <p:txBody>
          <a:bodyPr anchor="ctr">
            <a:noAutofit/>
          </a:bodyPr>
          <a:lstStyle/>
          <a:p>
            <a:r>
              <a:rPr lang="en-US" dirty="0">
                <a:solidFill>
                  <a:schemeClr val="accent1">
                    <a:lumMod val="75000"/>
                  </a:schemeClr>
                </a:solidFill>
              </a:rPr>
              <a:t>Care of the Transgender Patient </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2055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4" name="Rectangle 1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82A7C07-7D52-F755-A398-23DDF6C5C849}"/>
              </a:ext>
            </a:extLst>
          </p:cNvPr>
          <p:cNvSpPr>
            <a:spLocks noGrp="1"/>
          </p:cNvSpPr>
          <p:nvPr>
            <p:ph type="title"/>
          </p:nvPr>
        </p:nvSpPr>
        <p:spPr>
          <a:xfrm>
            <a:off x="643467" y="321734"/>
            <a:ext cx="10905066" cy="1135737"/>
          </a:xfrm>
        </p:spPr>
        <p:txBody>
          <a:bodyPr>
            <a:normAutofit/>
          </a:bodyPr>
          <a:lstStyle/>
          <a:p>
            <a:r>
              <a:rPr lang="en-US" sz="3600" dirty="0"/>
              <a:t>Surgical Procedures Lecture- Included in Core Curriculum</a:t>
            </a:r>
          </a:p>
        </p:txBody>
      </p:sp>
      <p:pic>
        <p:nvPicPr>
          <p:cNvPr id="5" name="Picture 4">
            <a:extLst>
              <a:ext uri="{FF2B5EF4-FFF2-40B4-BE49-F238E27FC236}">
                <a16:creationId xmlns:a16="http://schemas.microsoft.com/office/drawing/2014/main" id="{9291E5D9-EDE9-B6CE-76C3-8462E2D55A0C}"/>
              </a:ext>
            </a:extLst>
          </p:cNvPr>
          <p:cNvPicPr>
            <a:picLocks noChangeAspect="1"/>
          </p:cNvPicPr>
          <p:nvPr/>
        </p:nvPicPr>
        <p:blipFill>
          <a:blip r:embed="rId3"/>
          <a:stretch>
            <a:fillRect/>
          </a:stretch>
        </p:blipFill>
        <p:spPr>
          <a:xfrm>
            <a:off x="643466" y="1782980"/>
            <a:ext cx="8018619" cy="3870251"/>
          </a:xfrm>
          <a:prstGeom prst="rect">
            <a:avLst/>
          </a:prstGeom>
        </p:spPr>
      </p:pic>
      <p:sp>
        <p:nvSpPr>
          <p:cNvPr id="3" name="Content Placeholder 2">
            <a:extLst>
              <a:ext uri="{FF2B5EF4-FFF2-40B4-BE49-F238E27FC236}">
                <a16:creationId xmlns:a16="http://schemas.microsoft.com/office/drawing/2014/main" id="{D95BAA43-0987-B81B-DEC8-DDB8B043F35D}"/>
              </a:ext>
            </a:extLst>
          </p:cNvPr>
          <p:cNvSpPr>
            <a:spLocks noGrp="1"/>
          </p:cNvSpPr>
          <p:nvPr>
            <p:ph idx="1"/>
          </p:nvPr>
        </p:nvSpPr>
        <p:spPr>
          <a:xfrm>
            <a:off x="7544052" y="1782981"/>
            <a:ext cx="4004479" cy="4393982"/>
          </a:xfrm>
        </p:spPr>
        <p:txBody>
          <a:bodyPr>
            <a:normAutofit/>
          </a:bodyPr>
          <a:lstStyle/>
          <a:p>
            <a:pPr marL="0" indent="0">
              <a:buNone/>
            </a:pPr>
            <a:endParaRPr lang="en-US" sz="2000" dirty="0"/>
          </a:p>
          <a:p>
            <a:pPr marL="0" indent="0">
              <a:buNone/>
            </a:pPr>
            <a:endParaRPr lang="en-US" sz="2000" dirty="0"/>
          </a:p>
          <a:p>
            <a:pPr marL="0" indent="0">
              <a:buNone/>
            </a:pPr>
            <a:endParaRPr lang="en-US" sz="2000" dirty="0"/>
          </a:p>
        </p:txBody>
      </p:sp>
      <p:grpSp>
        <p:nvGrpSpPr>
          <p:cNvPr id="17" name="Group 1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8" name="Isosceles Triangle 1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932C936-3068-E445-464E-32F6465311F7}"/>
              </a:ext>
            </a:extLst>
          </p:cNvPr>
          <p:cNvSpPr txBox="1"/>
          <p:nvPr/>
        </p:nvSpPr>
        <p:spPr>
          <a:xfrm>
            <a:off x="7544052" y="5978742"/>
            <a:ext cx="2996509" cy="336111"/>
          </a:xfrm>
          <a:prstGeom prst="rect">
            <a:avLst/>
          </a:prstGeom>
          <a:noFill/>
          <a:ln>
            <a:noFill/>
          </a:ln>
        </p:spPr>
        <p:txBody>
          <a:bodyPr wrap="square" rtlCol="0">
            <a:noAutofit/>
          </a:bodyPr>
          <a:lstStyle/>
          <a:p>
            <a:pPr algn="ctr">
              <a:spcAft>
                <a:spcPts val="600"/>
              </a:spcAft>
            </a:pPr>
            <a:r>
              <a:rPr lang="en-US" sz="1300" dirty="0"/>
              <a:t>Source AST Core Curriculum 7</a:t>
            </a:r>
            <a:r>
              <a:rPr lang="en-US" sz="1300" baseline="30000" dirty="0"/>
              <a:t>th</a:t>
            </a:r>
            <a:r>
              <a:rPr lang="en-US" sz="1300" dirty="0"/>
              <a:t> edition</a:t>
            </a:r>
          </a:p>
        </p:txBody>
      </p:sp>
    </p:spTree>
    <p:extLst>
      <p:ext uri="{BB962C8B-B14F-4D97-AF65-F5344CB8AC3E}">
        <p14:creationId xmlns:p14="http://schemas.microsoft.com/office/powerpoint/2010/main" val="3285351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6094</TotalTime>
  <Words>1017</Words>
  <Application>Microsoft Office PowerPoint</Application>
  <PresentationFormat>Widescreen</PresentationFormat>
  <Paragraphs>97</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AGaramondPro</vt:lpstr>
      <vt:lpstr>Arial</vt:lpstr>
      <vt:lpstr>Calibri</vt:lpstr>
      <vt:lpstr>Calibri Light</vt:lpstr>
      <vt:lpstr>ElsevierGulliver</vt:lpstr>
      <vt:lpstr>Georgia</vt:lpstr>
      <vt:lpstr>Source Sans Pro</vt:lpstr>
      <vt:lpstr>Times New Roman</vt:lpstr>
      <vt:lpstr>Office Theme</vt:lpstr>
      <vt:lpstr>Transgender Patient Care</vt:lpstr>
      <vt:lpstr>PowerPoint Presentation</vt:lpstr>
      <vt:lpstr>Objectives for this Session</vt:lpstr>
      <vt:lpstr>Sex Reassignment Surgery</vt:lpstr>
      <vt:lpstr>PowerPoint Presentation</vt:lpstr>
      <vt:lpstr>PowerPoint Presentation</vt:lpstr>
      <vt:lpstr>How common is gender affirmation surgery? </vt:lpstr>
      <vt:lpstr>Care of the Transgender Patient </vt:lpstr>
      <vt:lpstr>Surgical Procedures Lecture- Included in Core Curriculum</vt:lpstr>
      <vt:lpstr>Ethical and Moral Issues- Included in Core Curriculum</vt:lpstr>
      <vt:lpstr>Perioperative Communication </vt:lpstr>
      <vt:lpstr>Comfort</vt:lpstr>
      <vt:lpstr>Basic Comfort Considerations</vt:lpstr>
      <vt:lpstr>Cultural Humility</vt:lpstr>
      <vt:lpstr>Surgical Team Conflict in Participating in  Medical Procedures</vt:lpstr>
      <vt:lpstr>Related Activities for Students  Cultural Sensitivity   Communication  Generalizations and  Stereotypes  Cultural Practices for  Health and Well-being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Patient Care</dc:title>
  <dc:creator>Carolyn Ragsdale</dc:creator>
  <cp:lastModifiedBy>Kevin Frey</cp:lastModifiedBy>
  <cp:revision>30</cp:revision>
  <cp:lastPrinted>2023-02-07T19:08:05Z</cp:lastPrinted>
  <dcterms:created xsi:type="dcterms:W3CDTF">2023-02-03T13:07:27Z</dcterms:created>
  <dcterms:modified xsi:type="dcterms:W3CDTF">2023-03-01T16:36:10Z</dcterms:modified>
</cp:coreProperties>
</file>